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740098"/>
            <a:ext cx="7415927" cy="3193971"/>
          </a:xfrm>
          <a:prstGeom prst="rect">
            <a:avLst/>
          </a:prstGeom>
          <a:noFill/>
          <a:ln/>
        </p:spPr>
        <p:txBody>
          <a:bodyPr wrap="square" rtlCol="0" anchor="t"/>
          <a:lstStyle/>
          <a:p>
            <a:pPr indent="0" marL="0">
              <a:lnSpc>
                <a:spcPts val="8384"/>
              </a:lnSpc>
              <a:buNone/>
            </a:pPr>
            <a:r>
              <a:rPr lang="en-US" sz="6707" spc="-67" kern="0" dirty="0">
                <a:solidFill>
                  <a:srgbClr val="FA95AF"/>
                </a:solidFill>
                <a:latin typeface="Anton" pitchFamily="34" charset="0"/>
                <a:ea typeface="Anton" pitchFamily="34" charset="-122"/>
                <a:cs typeface="Anton" pitchFamily="34" charset="-120"/>
              </a:rPr>
              <a:t>Introduction to AI, Machine Learning, and Deep Learning</a:t>
            </a:r>
            <a:endParaRPr lang="en-US" sz="6707" dirty="0"/>
          </a:p>
        </p:txBody>
      </p:sp>
      <p:sp>
        <p:nvSpPr>
          <p:cNvPr id="6" name="Text 3"/>
          <p:cNvSpPr/>
          <p:nvPr/>
        </p:nvSpPr>
        <p:spPr>
          <a:xfrm>
            <a:off x="864037" y="5304353"/>
            <a:ext cx="7415927"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Fira Sans" pitchFamily="34" charset="0"/>
                <a:ea typeface="Fira Sans" pitchFamily="34" charset="-122"/>
                <a:cs typeface="Fira Sans" pitchFamily="34" charset="-120"/>
              </a:rPr>
              <a:t>Artificial intelligence (AI), machine learning (ML), and deep learning (DL) are rapidly transforming various industries. Understanding these technologies is crucial for navigating the future.</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28623" y="1377910"/>
            <a:ext cx="6042422" cy="573405"/>
          </a:xfrm>
          <a:prstGeom prst="rect">
            <a:avLst/>
          </a:prstGeom>
          <a:noFill/>
          <a:ln/>
        </p:spPr>
        <p:txBody>
          <a:bodyPr wrap="none" rtlCol="0" anchor="t"/>
          <a:lstStyle/>
          <a:p>
            <a:pPr indent="0" marL="0">
              <a:lnSpc>
                <a:spcPts val="4515"/>
              </a:lnSpc>
              <a:buNone/>
            </a:pPr>
            <a:r>
              <a:rPr lang="en-US" sz="3612" spc="-36" kern="0" dirty="0">
                <a:solidFill>
                  <a:srgbClr val="FA95AF"/>
                </a:solidFill>
                <a:latin typeface="Anton" pitchFamily="34" charset="0"/>
                <a:ea typeface="Anton" pitchFamily="34" charset="-122"/>
                <a:cs typeface="Anton" pitchFamily="34" charset="-120"/>
              </a:rPr>
              <a:t>What is Artificial Intelligence (AI)?</a:t>
            </a:r>
            <a:endParaRPr lang="en-US" sz="3612" dirty="0"/>
          </a:p>
        </p:txBody>
      </p:sp>
      <p:sp>
        <p:nvSpPr>
          <p:cNvPr id="6" name="Text 3"/>
          <p:cNvSpPr/>
          <p:nvPr/>
        </p:nvSpPr>
        <p:spPr>
          <a:xfrm>
            <a:off x="6128623" y="2226469"/>
            <a:ext cx="7859554" cy="880467"/>
          </a:xfrm>
          <a:prstGeom prst="rect">
            <a:avLst/>
          </a:prstGeom>
          <a:noFill/>
          <a:ln/>
        </p:spPr>
        <p:txBody>
          <a:bodyPr wrap="square" rtlCol="0" anchor="t"/>
          <a:lstStyle/>
          <a:p>
            <a:pPr indent="0" marL="0">
              <a:lnSpc>
                <a:spcPts val="2312"/>
              </a:lnSpc>
              <a:buNone/>
            </a:pPr>
            <a:r>
              <a:rPr lang="en-US" sz="1445" spc="-29" kern="0" dirty="0">
                <a:solidFill>
                  <a:srgbClr val="E0D6DE"/>
                </a:solidFill>
                <a:latin typeface="Fira Sans" pitchFamily="34" charset="0"/>
                <a:ea typeface="Fira Sans" pitchFamily="34" charset="-122"/>
                <a:cs typeface="Fira Sans" pitchFamily="34" charset="-120"/>
              </a:rPr>
              <a:t>AI encompasses a wide range of techniques that enable machines to mimic human intelligence. It aims to create systems that can perform tasks that typically require human cognition, such as learning, problem-solving, and decision-making.</a:t>
            </a:r>
            <a:endParaRPr lang="en-US" sz="1445" dirty="0"/>
          </a:p>
        </p:txBody>
      </p:sp>
      <p:sp>
        <p:nvSpPr>
          <p:cNvPr id="7" name="Shape 4"/>
          <p:cNvSpPr/>
          <p:nvPr/>
        </p:nvSpPr>
        <p:spPr>
          <a:xfrm>
            <a:off x="6128623" y="3313271"/>
            <a:ext cx="7859554" cy="1057156"/>
          </a:xfrm>
          <a:prstGeom prst="roundRect">
            <a:avLst>
              <a:gd name="adj" fmla="val 3125"/>
            </a:avLst>
          </a:prstGeom>
          <a:solidFill>
            <a:srgbClr val="3E3E3E"/>
          </a:solidFill>
          <a:ln/>
        </p:spPr>
      </p:sp>
      <p:sp>
        <p:nvSpPr>
          <p:cNvPr id="8" name="Text 5"/>
          <p:cNvSpPr/>
          <p:nvPr/>
        </p:nvSpPr>
        <p:spPr>
          <a:xfrm>
            <a:off x="6312098" y="3496747"/>
            <a:ext cx="2293858" cy="286703"/>
          </a:xfrm>
          <a:prstGeom prst="rect">
            <a:avLst/>
          </a:prstGeom>
          <a:noFill/>
          <a:ln/>
        </p:spPr>
        <p:txBody>
          <a:bodyPr wrap="none" rtlCol="0" anchor="t"/>
          <a:lstStyle/>
          <a:p>
            <a:pPr indent="0" marL="0">
              <a:lnSpc>
                <a:spcPts val="2258"/>
              </a:lnSpc>
              <a:buNone/>
            </a:pPr>
            <a:r>
              <a:rPr lang="en-US" sz="1806" spc="-18" kern="0" dirty="0">
                <a:solidFill>
                  <a:srgbClr val="E0D6DE"/>
                </a:solidFill>
                <a:latin typeface="Anton" pitchFamily="34" charset="0"/>
                <a:ea typeface="Anton" pitchFamily="34" charset="-122"/>
                <a:cs typeface="Anton" pitchFamily="34" charset="-120"/>
              </a:rPr>
              <a:t>Thinking Machines</a:t>
            </a:r>
            <a:endParaRPr lang="en-US" sz="1806" dirty="0"/>
          </a:p>
        </p:txBody>
      </p:sp>
      <p:sp>
        <p:nvSpPr>
          <p:cNvPr id="9" name="Text 6"/>
          <p:cNvSpPr/>
          <p:nvPr/>
        </p:nvSpPr>
        <p:spPr>
          <a:xfrm>
            <a:off x="6312098" y="3893463"/>
            <a:ext cx="7492603" cy="293489"/>
          </a:xfrm>
          <a:prstGeom prst="rect">
            <a:avLst/>
          </a:prstGeom>
          <a:noFill/>
          <a:ln/>
        </p:spPr>
        <p:txBody>
          <a:bodyPr wrap="none" rtlCol="0" anchor="t"/>
          <a:lstStyle/>
          <a:p>
            <a:pPr indent="0" marL="0">
              <a:lnSpc>
                <a:spcPts val="2312"/>
              </a:lnSpc>
              <a:buNone/>
            </a:pPr>
            <a:r>
              <a:rPr lang="en-US" sz="1445" spc="-29" kern="0" dirty="0">
                <a:solidFill>
                  <a:srgbClr val="E0D6DE"/>
                </a:solidFill>
                <a:latin typeface="Fira Sans" pitchFamily="34" charset="0"/>
                <a:ea typeface="Fira Sans" pitchFamily="34" charset="-122"/>
                <a:cs typeface="Fira Sans" pitchFamily="34" charset="-120"/>
              </a:rPr>
              <a:t>AI systems can process information, analyze patterns, and make predictions.</a:t>
            </a:r>
            <a:endParaRPr lang="en-US" sz="1445" dirty="0"/>
          </a:p>
        </p:txBody>
      </p:sp>
      <p:sp>
        <p:nvSpPr>
          <p:cNvPr id="10" name="Shape 7"/>
          <p:cNvSpPr/>
          <p:nvPr/>
        </p:nvSpPr>
        <p:spPr>
          <a:xfrm>
            <a:off x="6128623" y="4553902"/>
            <a:ext cx="7859554" cy="1057156"/>
          </a:xfrm>
          <a:prstGeom prst="roundRect">
            <a:avLst>
              <a:gd name="adj" fmla="val 3125"/>
            </a:avLst>
          </a:prstGeom>
          <a:solidFill>
            <a:srgbClr val="3E3E3E"/>
          </a:solidFill>
          <a:ln/>
        </p:spPr>
      </p:sp>
      <p:sp>
        <p:nvSpPr>
          <p:cNvPr id="11" name="Text 8"/>
          <p:cNvSpPr/>
          <p:nvPr/>
        </p:nvSpPr>
        <p:spPr>
          <a:xfrm>
            <a:off x="6312098" y="4737378"/>
            <a:ext cx="2293858" cy="286703"/>
          </a:xfrm>
          <a:prstGeom prst="rect">
            <a:avLst/>
          </a:prstGeom>
          <a:noFill/>
          <a:ln/>
        </p:spPr>
        <p:txBody>
          <a:bodyPr wrap="none" rtlCol="0" anchor="t"/>
          <a:lstStyle/>
          <a:p>
            <a:pPr indent="0" marL="0">
              <a:lnSpc>
                <a:spcPts val="2258"/>
              </a:lnSpc>
              <a:buNone/>
            </a:pPr>
            <a:r>
              <a:rPr lang="en-US" sz="1806" spc="-18" kern="0" dirty="0">
                <a:solidFill>
                  <a:srgbClr val="E0D6DE"/>
                </a:solidFill>
                <a:latin typeface="Anton" pitchFamily="34" charset="0"/>
                <a:ea typeface="Anton" pitchFamily="34" charset="-122"/>
                <a:cs typeface="Anton" pitchFamily="34" charset="-120"/>
              </a:rPr>
              <a:t>Learning and Adapting</a:t>
            </a:r>
            <a:endParaRPr lang="en-US" sz="1806" dirty="0"/>
          </a:p>
        </p:txBody>
      </p:sp>
      <p:sp>
        <p:nvSpPr>
          <p:cNvPr id="12" name="Text 9"/>
          <p:cNvSpPr/>
          <p:nvPr/>
        </p:nvSpPr>
        <p:spPr>
          <a:xfrm>
            <a:off x="6312098" y="5134094"/>
            <a:ext cx="7492603" cy="293489"/>
          </a:xfrm>
          <a:prstGeom prst="rect">
            <a:avLst/>
          </a:prstGeom>
          <a:noFill/>
          <a:ln/>
        </p:spPr>
        <p:txBody>
          <a:bodyPr wrap="none" rtlCol="0" anchor="t"/>
          <a:lstStyle/>
          <a:p>
            <a:pPr indent="0" marL="0">
              <a:lnSpc>
                <a:spcPts val="2312"/>
              </a:lnSpc>
              <a:buNone/>
            </a:pPr>
            <a:r>
              <a:rPr lang="en-US" sz="1445" spc="-29" kern="0" dirty="0">
                <a:solidFill>
                  <a:srgbClr val="E0D6DE"/>
                </a:solidFill>
                <a:latin typeface="Fira Sans" pitchFamily="34" charset="0"/>
                <a:ea typeface="Fira Sans" pitchFamily="34" charset="-122"/>
                <a:cs typeface="Fira Sans" pitchFamily="34" charset="-120"/>
              </a:rPr>
              <a:t>AI algorithms can learn from data and improve their performance over time.</a:t>
            </a:r>
            <a:endParaRPr lang="en-US" sz="1445" dirty="0"/>
          </a:p>
        </p:txBody>
      </p:sp>
      <p:sp>
        <p:nvSpPr>
          <p:cNvPr id="13" name="Shape 10"/>
          <p:cNvSpPr/>
          <p:nvPr/>
        </p:nvSpPr>
        <p:spPr>
          <a:xfrm>
            <a:off x="6128623" y="5794534"/>
            <a:ext cx="7859554" cy="1057156"/>
          </a:xfrm>
          <a:prstGeom prst="roundRect">
            <a:avLst>
              <a:gd name="adj" fmla="val 3125"/>
            </a:avLst>
          </a:prstGeom>
          <a:solidFill>
            <a:srgbClr val="3E3E3E"/>
          </a:solidFill>
          <a:ln/>
        </p:spPr>
      </p:sp>
      <p:sp>
        <p:nvSpPr>
          <p:cNvPr id="14" name="Text 11"/>
          <p:cNvSpPr/>
          <p:nvPr/>
        </p:nvSpPr>
        <p:spPr>
          <a:xfrm>
            <a:off x="6312098" y="5978009"/>
            <a:ext cx="2293858" cy="286703"/>
          </a:xfrm>
          <a:prstGeom prst="rect">
            <a:avLst/>
          </a:prstGeom>
          <a:noFill/>
          <a:ln/>
        </p:spPr>
        <p:txBody>
          <a:bodyPr wrap="none" rtlCol="0" anchor="t"/>
          <a:lstStyle/>
          <a:p>
            <a:pPr indent="0" marL="0">
              <a:lnSpc>
                <a:spcPts val="2258"/>
              </a:lnSpc>
              <a:buNone/>
            </a:pPr>
            <a:r>
              <a:rPr lang="en-US" sz="1806" spc="-18" kern="0" dirty="0">
                <a:solidFill>
                  <a:srgbClr val="E0D6DE"/>
                </a:solidFill>
                <a:latin typeface="Anton" pitchFamily="34" charset="0"/>
                <a:ea typeface="Anton" pitchFamily="34" charset="-122"/>
                <a:cs typeface="Anton" pitchFamily="34" charset="-120"/>
              </a:rPr>
              <a:t>Intelligent Automation</a:t>
            </a:r>
            <a:endParaRPr lang="en-US" sz="1806" dirty="0"/>
          </a:p>
        </p:txBody>
      </p:sp>
      <p:sp>
        <p:nvSpPr>
          <p:cNvPr id="15" name="Text 12"/>
          <p:cNvSpPr/>
          <p:nvPr/>
        </p:nvSpPr>
        <p:spPr>
          <a:xfrm>
            <a:off x="6312098" y="6374725"/>
            <a:ext cx="7492603" cy="293489"/>
          </a:xfrm>
          <a:prstGeom prst="rect">
            <a:avLst/>
          </a:prstGeom>
          <a:noFill/>
          <a:ln/>
        </p:spPr>
        <p:txBody>
          <a:bodyPr wrap="none" rtlCol="0" anchor="t"/>
          <a:lstStyle/>
          <a:p>
            <a:pPr indent="0" marL="0">
              <a:lnSpc>
                <a:spcPts val="2312"/>
              </a:lnSpc>
              <a:buNone/>
            </a:pPr>
            <a:r>
              <a:rPr lang="en-US" sz="1445" spc="-29" kern="0" dirty="0">
                <a:solidFill>
                  <a:srgbClr val="E0D6DE"/>
                </a:solidFill>
                <a:latin typeface="Fira Sans" pitchFamily="34" charset="0"/>
                <a:ea typeface="Fira Sans" pitchFamily="34" charset="-122"/>
                <a:cs typeface="Fira Sans" pitchFamily="34" charset="-120"/>
              </a:rPr>
              <a:t>AI is used to automate tasks, streamline processes, and enhance efficiency.</a:t>
            </a:r>
            <a:endParaRPr lang="en-US" sz="1445"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82109" y="1463278"/>
            <a:ext cx="6282690" cy="609124"/>
          </a:xfrm>
          <a:prstGeom prst="rect">
            <a:avLst/>
          </a:prstGeom>
          <a:noFill/>
          <a:ln/>
        </p:spPr>
        <p:txBody>
          <a:bodyPr wrap="none" rtlCol="0" anchor="t"/>
          <a:lstStyle/>
          <a:p>
            <a:pPr indent="0" marL="0">
              <a:lnSpc>
                <a:spcPts val="4796"/>
              </a:lnSpc>
              <a:buNone/>
            </a:pPr>
            <a:r>
              <a:rPr lang="en-US" sz="3837" spc="-38" kern="0" dirty="0">
                <a:solidFill>
                  <a:srgbClr val="FA95AF"/>
                </a:solidFill>
                <a:latin typeface="Anton" pitchFamily="34" charset="0"/>
                <a:ea typeface="Anton" pitchFamily="34" charset="-122"/>
                <a:cs typeface="Anton" pitchFamily="34" charset="-120"/>
              </a:rPr>
              <a:t>Understanding Machine Learning</a:t>
            </a:r>
            <a:endParaRPr lang="en-US" sz="3837" dirty="0"/>
          </a:p>
        </p:txBody>
      </p:sp>
      <p:sp>
        <p:nvSpPr>
          <p:cNvPr id="6" name="Text 3"/>
          <p:cNvSpPr/>
          <p:nvPr/>
        </p:nvSpPr>
        <p:spPr>
          <a:xfrm>
            <a:off x="682109" y="2364700"/>
            <a:ext cx="7779782" cy="935474"/>
          </a:xfrm>
          <a:prstGeom prst="rect">
            <a:avLst/>
          </a:prstGeom>
          <a:noFill/>
          <a:ln/>
        </p:spPr>
        <p:txBody>
          <a:bodyPr wrap="square" rtlCol="0" anchor="t"/>
          <a:lstStyle/>
          <a:p>
            <a:pPr indent="0" marL="0">
              <a:lnSpc>
                <a:spcPts val="2456"/>
              </a:lnSpc>
              <a:buNone/>
            </a:pPr>
            <a:r>
              <a:rPr lang="en-US" sz="1535" spc="-31" kern="0" dirty="0">
                <a:solidFill>
                  <a:srgbClr val="E0D6DE"/>
                </a:solidFill>
                <a:latin typeface="Fira Sans" pitchFamily="34" charset="0"/>
                <a:ea typeface="Fira Sans" pitchFamily="34" charset="-122"/>
                <a:cs typeface="Fira Sans" pitchFamily="34" charset="-120"/>
              </a:rPr>
              <a:t>Machine learning is a subfield of AI that focuses on training computers to learn from data without explicit programming. It uses statistical techniques to identify patterns and make predictions based on the data it's trained on.</a:t>
            </a:r>
            <a:endParaRPr lang="en-US" sz="1535" dirty="0"/>
          </a:p>
        </p:txBody>
      </p:sp>
      <p:sp>
        <p:nvSpPr>
          <p:cNvPr id="7" name="Shape 4"/>
          <p:cNvSpPr/>
          <p:nvPr/>
        </p:nvSpPr>
        <p:spPr>
          <a:xfrm>
            <a:off x="682109" y="3738563"/>
            <a:ext cx="438507" cy="438507"/>
          </a:xfrm>
          <a:prstGeom prst="roundRect">
            <a:avLst>
              <a:gd name="adj" fmla="val 8001"/>
            </a:avLst>
          </a:prstGeom>
          <a:solidFill>
            <a:srgbClr val="3E3E3E"/>
          </a:solidFill>
          <a:ln/>
        </p:spPr>
      </p:sp>
      <p:sp>
        <p:nvSpPr>
          <p:cNvPr id="8" name="Text 5"/>
          <p:cNvSpPr/>
          <p:nvPr/>
        </p:nvSpPr>
        <p:spPr>
          <a:xfrm>
            <a:off x="854512" y="3811548"/>
            <a:ext cx="93702" cy="292418"/>
          </a:xfrm>
          <a:prstGeom prst="rect">
            <a:avLst/>
          </a:prstGeom>
          <a:noFill/>
          <a:ln/>
        </p:spPr>
        <p:txBody>
          <a:bodyPr wrap="none" rtlCol="0" anchor="t"/>
          <a:lstStyle/>
          <a:p>
            <a:pPr algn="ctr" indent="0" marL="0">
              <a:lnSpc>
                <a:spcPts val="2302"/>
              </a:lnSpc>
              <a:buNone/>
            </a:pPr>
            <a:r>
              <a:rPr lang="en-US" sz="2302" spc="-23" kern="0" dirty="0">
                <a:solidFill>
                  <a:srgbClr val="E0D6DE"/>
                </a:solidFill>
                <a:latin typeface="Anton" pitchFamily="34" charset="0"/>
                <a:ea typeface="Anton" pitchFamily="34" charset="-122"/>
                <a:cs typeface="Anton" pitchFamily="34" charset="-120"/>
              </a:rPr>
              <a:t>1</a:t>
            </a:r>
            <a:endParaRPr lang="en-US" sz="2302" dirty="0"/>
          </a:p>
        </p:txBody>
      </p:sp>
      <p:sp>
        <p:nvSpPr>
          <p:cNvPr id="9" name="Text 6"/>
          <p:cNvSpPr/>
          <p:nvPr/>
        </p:nvSpPr>
        <p:spPr>
          <a:xfrm>
            <a:off x="1315522" y="3738563"/>
            <a:ext cx="2436376" cy="304443"/>
          </a:xfrm>
          <a:prstGeom prst="rect">
            <a:avLst/>
          </a:prstGeom>
          <a:noFill/>
          <a:ln/>
        </p:spPr>
        <p:txBody>
          <a:bodyPr wrap="none" rtlCol="0" anchor="t"/>
          <a:lstStyle/>
          <a:p>
            <a:pPr indent="0" marL="0">
              <a:lnSpc>
                <a:spcPts val="2398"/>
              </a:lnSpc>
              <a:buNone/>
            </a:pPr>
            <a:r>
              <a:rPr lang="en-US" sz="1918" spc="-19" kern="0" dirty="0">
                <a:solidFill>
                  <a:srgbClr val="E0D6DE"/>
                </a:solidFill>
                <a:latin typeface="Anton" pitchFamily="34" charset="0"/>
                <a:ea typeface="Anton" pitchFamily="34" charset="-122"/>
                <a:cs typeface="Anton" pitchFamily="34" charset="-120"/>
              </a:rPr>
              <a:t>Supervised Learning</a:t>
            </a:r>
            <a:endParaRPr lang="en-US" sz="1918" dirty="0"/>
          </a:p>
        </p:txBody>
      </p:sp>
      <p:sp>
        <p:nvSpPr>
          <p:cNvPr id="10" name="Text 7"/>
          <p:cNvSpPr/>
          <p:nvPr/>
        </p:nvSpPr>
        <p:spPr>
          <a:xfrm>
            <a:off x="1315522" y="4159925"/>
            <a:ext cx="7146369" cy="311825"/>
          </a:xfrm>
          <a:prstGeom prst="rect">
            <a:avLst/>
          </a:prstGeom>
          <a:noFill/>
          <a:ln/>
        </p:spPr>
        <p:txBody>
          <a:bodyPr wrap="none" rtlCol="0" anchor="t"/>
          <a:lstStyle/>
          <a:p>
            <a:pPr indent="0" marL="0">
              <a:lnSpc>
                <a:spcPts val="2456"/>
              </a:lnSpc>
              <a:buNone/>
            </a:pPr>
            <a:r>
              <a:rPr lang="en-US" sz="1535" spc="-31" kern="0" dirty="0">
                <a:solidFill>
                  <a:srgbClr val="E0D6DE"/>
                </a:solidFill>
                <a:latin typeface="Fira Sans" pitchFamily="34" charset="0"/>
                <a:ea typeface="Fira Sans" pitchFamily="34" charset="-122"/>
                <a:cs typeface="Fira Sans" pitchFamily="34" charset="-120"/>
              </a:rPr>
              <a:t>The algorithm is trained on labeled data, allowing it to learn from known examples.</a:t>
            </a:r>
            <a:endParaRPr lang="en-US" sz="1535" dirty="0"/>
          </a:p>
        </p:txBody>
      </p:sp>
      <p:sp>
        <p:nvSpPr>
          <p:cNvPr id="11" name="Shape 8"/>
          <p:cNvSpPr/>
          <p:nvPr/>
        </p:nvSpPr>
        <p:spPr>
          <a:xfrm>
            <a:off x="682109" y="4885849"/>
            <a:ext cx="438507" cy="438507"/>
          </a:xfrm>
          <a:prstGeom prst="roundRect">
            <a:avLst>
              <a:gd name="adj" fmla="val 8001"/>
            </a:avLst>
          </a:prstGeom>
          <a:solidFill>
            <a:srgbClr val="3E3E3E"/>
          </a:solidFill>
          <a:ln/>
        </p:spPr>
      </p:sp>
      <p:sp>
        <p:nvSpPr>
          <p:cNvPr id="12" name="Text 9"/>
          <p:cNvSpPr/>
          <p:nvPr/>
        </p:nvSpPr>
        <p:spPr>
          <a:xfrm>
            <a:off x="830580" y="4958834"/>
            <a:ext cx="141565" cy="292418"/>
          </a:xfrm>
          <a:prstGeom prst="rect">
            <a:avLst/>
          </a:prstGeom>
          <a:noFill/>
          <a:ln/>
        </p:spPr>
        <p:txBody>
          <a:bodyPr wrap="none" rtlCol="0" anchor="t"/>
          <a:lstStyle/>
          <a:p>
            <a:pPr algn="ctr" indent="0" marL="0">
              <a:lnSpc>
                <a:spcPts val="2302"/>
              </a:lnSpc>
              <a:buNone/>
            </a:pPr>
            <a:r>
              <a:rPr lang="en-US" sz="2302" spc="-23" kern="0" dirty="0">
                <a:solidFill>
                  <a:srgbClr val="E0D6DE"/>
                </a:solidFill>
                <a:latin typeface="Anton" pitchFamily="34" charset="0"/>
                <a:ea typeface="Anton" pitchFamily="34" charset="-122"/>
                <a:cs typeface="Anton" pitchFamily="34" charset="-120"/>
              </a:rPr>
              <a:t>2</a:t>
            </a:r>
            <a:endParaRPr lang="en-US" sz="2302" dirty="0"/>
          </a:p>
        </p:txBody>
      </p:sp>
      <p:sp>
        <p:nvSpPr>
          <p:cNvPr id="13" name="Text 10"/>
          <p:cNvSpPr/>
          <p:nvPr/>
        </p:nvSpPr>
        <p:spPr>
          <a:xfrm>
            <a:off x="1315522" y="4885849"/>
            <a:ext cx="2436376" cy="304443"/>
          </a:xfrm>
          <a:prstGeom prst="rect">
            <a:avLst/>
          </a:prstGeom>
          <a:noFill/>
          <a:ln/>
        </p:spPr>
        <p:txBody>
          <a:bodyPr wrap="none" rtlCol="0" anchor="t"/>
          <a:lstStyle/>
          <a:p>
            <a:pPr indent="0" marL="0">
              <a:lnSpc>
                <a:spcPts val="2398"/>
              </a:lnSpc>
              <a:buNone/>
            </a:pPr>
            <a:r>
              <a:rPr lang="en-US" sz="1918" spc="-19" kern="0" dirty="0">
                <a:solidFill>
                  <a:srgbClr val="E0D6DE"/>
                </a:solidFill>
                <a:latin typeface="Anton" pitchFamily="34" charset="0"/>
                <a:ea typeface="Anton" pitchFamily="34" charset="-122"/>
                <a:cs typeface="Anton" pitchFamily="34" charset="-120"/>
              </a:rPr>
              <a:t>Unsupervised Learning</a:t>
            </a:r>
            <a:endParaRPr lang="en-US" sz="1918" dirty="0"/>
          </a:p>
        </p:txBody>
      </p:sp>
      <p:sp>
        <p:nvSpPr>
          <p:cNvPr id="14" name="Text 11"/>
          <p:cNvSpPr/>
          <p:nvPr/>
        </p:nvSpPr>
        <p:spPr>
          <a:xfrm>
            <a:off x="1315522" y="5307211"/>
            <a:ext cx="7146369" cy="311825"/>
          </a:xfrm>
          <a:prstGeom prst="rect">
            <a:avLst/>
          </a:prstGeom>
          <a:noFill/>
          <a:ln/>
        </p:spPr>
        <p:txBody>
          <a:bodyPr wrap="none" rtlCol="0" anchor="t"/>
          <a:lstStyle/>
          <a:p>
            <a:pPr indent="0" marL="0">
              <a:lnSpc>
                <a:spcPts val="2456"/>
              </a:lnSpc>
              <a:buNone/>
            </a:pPr>
            <a:r>
              <a:rPr lang="en-US" sz="1535" spc="-31" kern="0" dirty="0">
                <a:solidFill>
                  <a:srgbClr val="E0D6DE"/>
                </a:solidFill>
                <a:latin typeface="Fira Sans" pitchFamily="34" charset="0"/>
                <a:ea typeface="Fira Sans" pitchFamily="34" charset="-122"/>
                <a:cs typeface="Fira Sans" pitchFamily="34" charset="-120"/>
              </a:rPr>
              <a:t>The algorithm explores unlabeled data to discover patterns and relationships.</a:t>
            </a:r>
            <a:endParaRPr lang="en-US" sz="1535" dirty="0"/>
          </a:p>
        </p:txBody>
      </p:sp>
      <p:sp>
        <p:nvSpPr>
          <p:cNvPr id="15" name="Shape 12"/>
          <p:cNvSpPr/>
          <p:nvPr/>
        </p:nvSpPr>
        <p:spPr>
          <a:xfrm>
            <a:off x="682109" y="6033135"/>
            <a:ext cx="438507" cy="438507"/>
          </a:xfrm>
          <a:prstGeom prst="roundRect">
            <a:avLst>
              <a:gd name="adj" fmla="val 8001"/>
            </a:avLst>
          </a:prstGeom>
          <a:solidFill>
            <a:srgbClr val="3E3E3E"/>
          </a:solidFill>
          <a:ln/>
        </p:spPr>
      </p:sp>
      <p:sp>
        <p:nvSpPr>
          <p:cNvPr id="16" name="Text 13"/>
          <p:cNvSpPr/>
          <p:nvPr/>
        </p:nvSpPr>
        <p:spPr>
          <a:xfrm>
            <a:off x="830580" y="6106120"/>
            <a:ext cx="141565" cy="292418"/>
          </a:xfrm>
          <a:prstGeom prst="rect">
            <a:avLst/>
          </a:prstGeom>
          <a:noFill/>
          <a:ln/>
        </p:spPr>
        <p:txBody>
          <a:bodyPr wrap="none" rtlCol="0" anchor="t"/>
          <a:lstStyle/>
          <a:p>
            <a:pPr algn="ctr" indent="0" marL="0">
              <a:lnSpc>
                <a:spcPts val="2302"/>
              </a:lnSpc>
              <a:buNone/>
            </a:pPr>
            <a:r>
              <a:rPr lang="en-US" sz="2302" spc="-23" kern="0" dirty="0">
                <a:solidFill>
                  <a:srgbClr val="E0D6DE"/>
                </a:solidFill>
                <a:latin typeface="Anton" pitchFamily="34" charset="0"/>
                <a:ea typeface="Anton" pitchFamily="34" charset="-122"/>
                <a:cs typeface="Anton" pitchFamily="34" charset="-120"/>
              </a:rPr>
              <a:t>3</a:t>
            </a:r>
            <a:endParaRPr lang="en-US" sz="2302" dirty="0"/>
          </a:p>
        </p:txBody>
      </p:sp>
      <p:sp>
        <p:nvSpPr>
          <p:cNvPr id="17" name="Text 14"/>
          <p:cNvSpPr/>
          <p:nvPr/>
        </p:nvSpPr>
        <p:spPr>
          <a:xfrm>
            <a:off x="1315522" y="6033135"/>
            <a:ext cx="2436376" cy="304443"/>
          </a:xfrm>
          <a:prstGeom prst="rect">
            <a:avLst/>
          </a:prstGeom>
          <a:noFill/>
          <a:ln/>
        </p:spPr>
        <p:txBody>
          <a:bodyPr wrap="none" rtlCol="0" anchor="t"/>
          <a:lstStyle/>
          <a:p>
            <a:pPr indent="0" marL="0">
              <a:lnSpc>
                <a:spcPts val="2398"/>
              </a:lnSpc>
              <a:buNone/>
            </a:pPr>
            <a:r>
              <a:rPr lang="en-US" sz="1918" spc="-19" kern="0" dirty="0">
                <a:solidFill>
                  <a:srgbClr val="E0D6DE"/>
                </a:solidFill>
                <a:latin typeface="Anton" pitchFamily="34" charset="0"/>
                <a:ea typeface="Anton" pitchFamily="34" charset="-122"/>
                <a:cs typeface="Anton" pitchFamily="34" charset="-120"/>
              </a:rPr>
              <a:t>Reinforcement Learning</a:t>
            </a:r>
            <a:endParaRPr lang="en-US" sz="1918" dirty="0"/>
          </a:p>
        </p:txBody>
      </p:sp>
      <p:sp>
        <p:nvSpPr>
          <p:cNvPr id="18" name="Text 15"/>
          <p:cNvSpPr/>
          <p:nvPr/>
        </p:nvSpPr>
        <p:spPr>
          <a:xfrm>
            <a:off x="1315522" y="6454497"/>
            <a:ext cx="7146369" cy="311825"/>
          </a:xfrm>
          <a:prstGeom prst="rect">
            <a:avLst/>
          </a:prstGeom>
          <a:noFill/>
          <a:ln/>
        </p:spPr>
        <p:txBody>
          <a:bodyPr wrap="none" rtlCol="0" anchor="t"/>
          <a:lstStyle/>
          <a:p>
            <a:pPr indent="0" marL="0">
              <a:lnSpc>
                <a:spcPts val="2456"/>
              </a:lnSpc>
              <a:buNone/>
            </a:pPr>
            <a:r>
              <a:rPr lang="en-US" sz="1535" spc="-31" kern="0" dirty="0">
                <a:solidFill>
                  <a:srgbClr val="E0D6DE"/>
                </a:solidFill>
                <a:latin typeface="Fira Sans" pitchFamily="34" charset="0"/>
                <a:ea typeface="Fira Sans" pitchFamily="34" charset="-122"/>
                <a:cs typeface="Fira Sans" pitchFamily="34" charset="-120"/>
              </a:rPr>
              <a:t>The algorithm learns through trial and error, receiving rewards for desired actions.</a:t>
            </a:r>
            <a:endParaRPr lang="en-US" sz="1535"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90205" y="858083"/>
            <a:ext cx="4930378" cy="616268"/>
          </a:xfrm>
          <a:prstGeom prst="rect">
            <a:avLst/>
          </a:prstGeom>
          <a:noFill/>
          <a:ln/>
        </p:spPr>
        <p:txBody>
          <a:bodyPr wrap="none" rtlCol="0" anchor="t"/>
          <a:lstStyle/>
          <a:p>
            <a:pPr indent="0" marL="0">
              <a:lnSpc>
                <a:spcPts val="4853"/>
              </a:lnSpc>
              <a:buNone/>
            </a:pPr>
            <a:r>
              <a:rPr lang="en-US" sz="3882" spc="-39" kern="0" dirty="0">
                <a:solidFill>
                  <a:srgbClr val="FA95AF"/>
                </a:solidFill>
                <a:latin typeface="Anton" pitchFamily="34" charset="0"/>
                <a:ea typeface="Anton" pitchFamily="34" charset="-122"/>
                <a:cs typeface="Anton" pitchFamily="34" charset="-120"/>
              </a:rPr>
              <a:t>Exploring Deep Learning</a:t>
            </a:r>
            <a:endParaRPr lang="en-US" sz="3882" dirty="0"/>
          </a:p>
        </p:txBody>
      </p:sp>
      <p:sp>
        <p:nvSpPr>
          <p:cNvPr id="6" name="Text 3"/>
          <p:cNvSpPr/>
          <p:nvPr/>
        </p:nvSpPr>
        <p:spPr>
          <a:xfrm>
            <a:off x="690205" y="1770102"/>
            <a:ext cx="7763589" cy="946190"/>
          </a:xfrm>
          <a:prstGeom prst="rect">
            <a:avLst/>
          </a:prstGeom>
          <a:noFill/>
          <a:ln/>
        </p:spPr>
        <p:txBody>
          <a:bodyPr wrap="square" rtlCol="0" anchor="t"/>
          <a:lstStyle/>
          <a:p>
            <a:pPr indent="0" marL="0">
              <a:lnSpc>
                <a:spcPts val="2485"/>
              </a:lnSpc>
              <a:buNone/>
            </a:pPr>
            <a:r>
              <a:rPr lang="en-US" sz="1553" spc="-31" kern="0" dirty="0">
                <a:solidFill>
                  <a:srgbClr val="E0D6DE"/>
                </a:solidFill>
                <a:latin typeface="Fira Sans" pitchFamily="34" charset="0"/>
                <a:ea typeface="Fira Sans" pitchFamily="34" charset="-122"/>
                <a:cs typeface="Fira Sans" pitchFamily="34" charset="-120"/>
              </a:rPr>
              <a:t>Deep learning is a subset of machine learning that utilizes artificial neural networks with multiple layers to extract complex features from data. It excels at tasks like image recognition, natural language processing, and speech synthesis.</a:t>
            </a:r>
            <a:endParaRPr lang="en-US" sz="1553" dirty="0"/>
          </a:p>
        </p:txBody>
      </p:sp>
      <p:sp>
        <p:nvSpPr>
          <p:cNvPr id="7" name="Shape 4"/>
          <p:cNvSpPr/>
          <p:nvPr/>
        </p:nvSpPr>
        <p:spPr>
          <a:xfrm>
            <a:off x="764143" y="3159919"/>
            <a:ext cx="443627" cy="443627"/>
          </a:xfrm>
          <a:prstGeom prst="roundRect">
            <a:avLst>
              <a:gd name="adj" fmla="val 8002"/>
            </a:avLst>
          </a:prstGeom>
          <a:solidFill>
            <a:srgbClr val="3E3E3E"/>
          </a:solidFill>
          <a:ln/>
        </p:spPr>
      </p:sp>
      <p:sp>
        <p:nvSpPr>
          <p:cNvPr id="8" name="Text 5"/>
          <p:cNvSpPr/>
          <p:nvPr/>
        </p:nvSpPr>
        <p:spPr>
          <a:xfrm>
            <a:off x="938451" y="3233738"/>
            <a:ext cx="94893" cy="295870"/>
          </a:xfrm>
          <a:prstGeom prst="rect">
            <a:avLst/>
          </a:prstGeom>
          <a:noFill/>
          <a:ln/>
        </p:spPr>
        <p:txBody>
          <a:bodyPr wrap="none" rtlCol="0" anchor="t"/>
          <a:lstStyle/>
          <a:p>
            <a:pPr algn="ctr" indent="0" marL="0">
              <a:lnSpc>
                <a:spcPts val="2329"/>
              </a:lnSpc>
              <a:buNone/>
            </a:pPr>
            <a:r>
              <a:rPr lang="en-US" sz="2329" spc="-23" kern="0" dirty="0">
                <a:solidFill>
                  <a:srgbClr val="E0D6DE"/>
                </a:solidFill>
                <a:latin typeface="Anton" pitchFamily="34" charset="0"/>
                <a:ea typeface="Anton" pitchFamily="34" charset="-122"/>
                <a:cs typeface="Anton" pitchFamily="34" charset="-120"/>
              </a:rPr>
              <a:t>1</a:t>
            </a:r>
            <a:endParaRPr lang="en-US" sz="2329" dirty="0"/>
          </a:p>
        </p:txBody>
      </p:sp>
      <p:sp>
        <p:nvSpPr>
          <p:cNvPr id="9" name="Text 6"/>
          <p:cNvSpPr/>
          <p:nvPr/>
        </p:nvSpPr>
        <p:spPr>
          <a:xfrm>
            <a:off x="2070616" y="3135273"/>
            <a:ext cx="2465189" cy="308134"/>
          </a:xfrm>
          <a:prstGeom prst="rect">
            <a:avLst/>
          </a:prstGeom>
          <a:noFill/>
          <a:ln/>
        </p:spPr>
        <p:txBody>
          <a:bodyPr wrap="none" rtlCol="0" anchor="t"/>
          <a:lstStyle/>
          <a:p>
            <a:pPr algn="l" indent="0" marL="0">
              <a:lnSpc>
                <a:spcPts val="2426"/>
              </a:lnSpc>
              <a:buNone/>
            </a:pPr>
            <a:r>
              <a:rPr lang="en-US" sz="1941" spc="-19" kern="0" dirty="0">
                <a:solidFill>
                  <a:srgbClr val="E0D6DE"/>
                </a:solidFill>
                <a:latin typeface="Anton" pitchFamily="34" charset="0"/>
                <a:ea typeface="Anton" pitchFamily="34" charset="-122"/>
                <a:cs typeface="Anton" pitchFamily="34" charset="-120"/>
              </a:rPr>
              <a:t>Input Layer</a:t>
            </a:r>
            <a:endParaRPr lang="en-US" sz="1941" dirty="0"/>
          </a:p>
        </p:txBody>
      </p:sp>
      <p:sp>
        <p:nvSpPr>
          <p:cNvPr id="10" name="Text 7"/>
          <p:cNvSpPr/>
          <p:nvPr/>
        </p:nvSpPr>
        <p:spPr>
          <a:xfrm>
            <a:off x="2070616" y="3561636"/>
            <a:ext cx="6383179" cy="315397"/>
          </a:xfrm>
          <a:prstGeom prst="rect">
            <a:avLst/>
          </a:prstGeom>
          <a:noFill/>
          <a:ln/>
        </p:spPr>
        <p:txBody>
          <a:bodyPr wrap="none" rtlCol="0" anchor="t"/>
          <a:lstStyle/>
          <a:p>
            <a:pPr algn="l" indent="0" marL="0">
              <a:lnSpc>
                <a:spcPts val="2485"/>
              </a:lnSpc>
              <a:buNone/>
            </a:pPr>
            <a:r>
              <a:rPr lang="en-US" sz="1553" spc="-31" kern="0" dirty="0">
                <a:solidFill>
                  <a:srgbClr val="E0D6DE"/>
                </a:solidFill>
                <a:latin typeface="Fira Sans" pitchFamily="34" charset="0"/>
                <a:ea typeface="Fira Sans" pitchFamily="34" charset="-122"/>
                <a:cs typeface="Fira Sans" pitchFamily="34" charset="-120"/>
              </a:rPr>
              <a:t>Receives raw data, such as pixels in an image or words in a sentence.</a:t>
            </a:r>
            <a:endParaRPr lang="en-US" sz="1553" dirty="0"/>
          </a:p>
        </p:txBody>
      </p:sp>
      <p:sp>
        <p:nvSpPr>
          <p:cNvPr id="11" name="Shape 8"/>
          <p:cNvSpPr/>
          <p:nvPr/>
        </p:nvSpPr>
        <p:spPr>
          <a:xfrm>
            <a:off x="764143" y="4493181"/>
            <a:ext cx="443627" cy="443627"/>
          </a:xfrm>
          <a:prstGeom prst="roundRect">
            <a:avLst>
              <a:gd name="adj" fmla="val 8002"/>
            </a:avLst>
          </a:prstGeom>
          <a:solidFill>
            <a:srgbClr val="3E3E3E"/>
          </a:solidFill>
          <a:ln/>
        </p:spPr>
      </p:sp>
      <p:sp>
        <p:nvSpPr>
          <p:cNvPr id="12" name="Text 9"/>
          <p:cNvSpPr/>
          <p:nvPr/>
        </p:nvSpPr>
        <p:spPr>
          <a:xfrm>
            <a:off x="914281" y="4566999"/>
            <a:ext cx="143232" cy="295870"/>
          </a:xfrm>
          <a:prstGeom prst="rect">
            <a:avLst/>
          </a:prstGeom>
          <a:noFill/>
          <a:ln/>
        </p:spPr>
        <p:txBody>
          <a:bodyPr wrap="none" rtlCol="0" anchor="t"/>
          <a:lstStyle/>
          <a:p>
            <a:pPr algn="ctr" indent="0" marL="0">
              <a:lnSpc>
                <a:spcPts val="2329"/>
              </a:lnSpc>
              <a:buNone/>
            </a:pPr>
            <a:r>
              <a:rPr lang="en-US" sz="2329" spc="-23" kern="0" dirty="0">
                <a:solidFill>
                  <a:srgbClr val="E0D6DE"/>
                </a:solidFill>
                <a:latin typeface="Anton" pitchFamily="34" charset="0"/>
                <a:ea typeface="Anton" pitchFamily="34" charset="-122"/>
                <a:cs typeface="Anton" pitchFamily="34" charset="-120"/>
              </a:rPr>
              <a:t>2</a:t>
            </a:r>
            <a:endParaRPr lang="en-US" sz="2329" dirty="0"/>
          </a:p>
        </p:txBody>
      </p:sp>
      <p:sp>
        <p:nvSpPr>
          <p:cNvPr id="13" name="Text 10"/>
          <p:cNvSpPr/>
          <p:nvPr/>
        </p:nvSpPr>
        <p:spPr>
          <a:xfrm>
            <a:off x="2070616" y="4468535"/>
            <a:ext cx="2465189" cy="308134"/>
          </a:xfrm>
          <a:prstGeom prst="rect">
            <a:avLst/>
          </a:prstGeom>
          <a:noFill/>
          <a:ln/>
        </p:spPr>
        <p:txBody>
          <a:bodyPr wrap="none" rtlCol="0" anchor="t"/>
          <a:lstStyle/>
          <a:p>
            <a:pPr algn="l" indent="0" marL="0">
              <a:lnSpc>
                <a:spcPts val="2426"/>
              </a:lnSpc>
              <a:buNone/>
            </a:pPr>
            <a:r>
              <a:rPr lang="en-US" sz="1941" spc="-19" kern="0" dirty="0">
                <a:solidFill>
                  <a:srgbClr val="E0D6DE"/>
                </a:solidFill>
                <a:latin typeface="Anton" pitchFamily="34" charset="0"/>
                <a:ea typeface="Anton" pitchFamily="34" charset="-122"/>
                <a:cs typeface="Anton" pitchFamily="34" charset="-120"/>
              </a:rPr>
              <a:t>Hidden Layers</a:t>
            </a:r>
            <a:endParaRPr lang="en-US" sz="1941" dirty="0"/>
          </a:p>
        </p:txBody>
      </p:sp>
      <p:sp>
        <p:nvSpPr>
          <p:cNvPr id="14" name="Text 11"/>
          <p:cNvSpPr/>
          <p:nvPr/>
        </p:nvSpPr>
        <p:spPr>
          <a:xfrm>
            <a:off x="2070616" y="4894897"/>
            <a:ext cx="6383179" cy="630793"/>
          </a:xfrm>
          <a:prstGeom prst="rect">
            <a:avLst/>
          </a:prstGeom>
          <a:noFill/>
          <a:ln/>
        </p:spPr>
        <p:txBody>
          <a:bodyPr wrap="square" rtlCol="0" anchor="t"/>
          <a:lstStyle/>
          <a:p>
            <a:pPr algn="l" indent="0" marL="0">
              <a:lnSpc>
                <a:spcPts val="2485"/>
              </a:lnSpc>
              <a:buNone/>
            </a:pPr>
            <a:r>
              <a:rPr lang="en-US" sz="1553" spc="-31" kern="0" dirty="0">
                <a:solidFill>
                  <a:srgbClr val="E0D6DE"/>
                </a:solidFill>
                <a:latin typeface="Fira Sans" pitchFamily="34" charset="0"/>
                <a:ea typeface="Fira Sans" pitchFamily="34" charset="-122"/>
                <a:cs typeface="Fira Sans" pitchFamily="34" charset="-120"/>
              </a:rPr>
              <a:t>Process and transform the input data through multiple layers of interconnected nodes.</a:t>
            </a:r>
            <a:endParaRPr lang="en-US" sz="1553" dirty="0"/>
          </a:p>
        </p:txBody>
      </p:sp>
      <p:sp>
        <p:nvSpPr>
          <p:cNvPr id="15" name="Shape 12"/>
          <p:cNvSpPr/>
          <p:nvPr/>
        </p:nvSpPr>
        <p:spPr>
          <a:xfrm>
            <a:off x="764143" y="6141839"/>
            <a:ext cx="443627" cy="443627"/>
          </a:xfrm>
          <a:prstGeom prst="roundRect">
            <a:avLst>
              <a:gd name="adj" fmla="val 8002"/>
            </a:avLst>
          </a:prstGeom>
          <a:solidFill>
            <a:srgbClr val="3E3E3E"/>
          </a:solidFill>
          <a:ln/>
        </p:spPr>
      </p:sp>
      <p:sp>
        <p:nvSpPr>
          <p:cNvPr id="16" name="Text 13"/>
          <p:cNvSpPr/>
          <p:nvPr/>
        </p:nvSpPr>
        <p:spPr>
          <a:xfrm>
            <a:off x="914281" y="6215658"/>
            <a:ext cx="143232" cy="295870"/>
          </a:xfrm>
          <a:prstGeom prst="rect">
            <a:avLst/>
          </a:prstGeom>
          <a:noFill/>
          <a:ln/>
        </p:spPr>
        <p:txBody>
          <a:bodyPr wrap="none" rtlCol="0" anchor="t"/>
          <a:lstStyle/>
          <a:p>
            <a:pPr algn="ctr" indent="0" marL="0">
              <a:lnSpc>
                <a:spcPts val="2329"/>
              </a:lnSpc>
              <a:buNone/>
            </a:pPr>
            <a:r>
              <a:rPr lang="en-US" sz="2329" spc="-23" kern="0" dirty="0">
                <a:solidFill>
                  <a:srgbClr val="E0D6DE"/>
                </a:solidFill>
                <a:latin typeface="Anton" pitchFamily="34" charset="0"/>
                <a:ea typeface="Anton" pitchFamily="34" charset="-122"/>
                <a:cs typeface="Anton" pitchFamily="34" charset="-120"/>
              </a:rPr>
              <a:t>3</a:t>
            </a:r>
            <a:endParaRPr lang="en-US" sz="2329" dirty="0"/>
          </a:p>
        </p:txBody>
      </p:sp>
      <p:sp>
        <p:nvSpPr>
          <p:cNvPr id="17" name="Text 14"/>
          <p:cNvSpPr/>
          <p:nvPr/>
        </p:nvSpPr>
        <p:spPr>
          <a:xfrm>
            <a:off x="2070616" y="6117193"/>
            <a:ext cx="2465189" cy="308134"/>
          </a:xfrm>
          <a:prstGeom prst="rect">
            <a:avLst/>
          </a:prstGeom>
          <a:noFill/>
          <a:ln/>
        </p:spPr>
        <p:txBody>
          <a:bodyPr wrap="none" rtlCol="0" anchor="t"/>
          <a:lstStyle/>
          <a:p>
            <a:pPr algn="l" indent="0" marL="0">
              <a:lnSpc>
                <a:spcPts val="2426"/>
              </a:lnSpc>
              <a:buNone/>
            </a:pPr>
            <a:r>
              <a:rPr lang="en-US" sz="1941" spc="-19" kern="0" dirty="0">
                <a:solidFill>
                  <a:srgbClr val="E0D6DE"/>
                </a:solidFill>
                <a:latin typeface="Anton" pitchFamily="34" charset="0"/>
                <a:ea typeface="Anton" pitchFamily="34" charset="-122"/>
                <a:cs typeface="Anton" pitchFamily="34" charset="-120"/>
              </a:rPr>
              <a:t>Output Layer</a:t>
            </a:r>
            <a:endParaRPr lang="en-US" sz="1941" dirty="0"/>
          </a:p>
        </p:txBody>
      </p:sp>
      <p:sp>
        <p:nvSpPr>
          <p:cNvPr id="18" name="Text 15"/>
          <p:cNvSpPr/>
          <p:nvPr/>
        </p:nvSpPr>
        <p:spPr>
          <a:xfrm>
            <a:off x="2070616" y="6543556"/>
            <a:ext cx="6383179" cy="630793"/>
          </a:xfrm>
          <a:prstGeom prst="rect">
            <a:avLst/>
          </a:prstGeom>
          <a:noFill/>
          <a:ln/>
        </p:spPr>
        <p:txBody>
          <a:bodyPr wrap="square" rtlCol="0" anchor="t"/>
          <a:lstStyle/>
          <a:p>
            <a:pPr algn="l" indent="0" marL="0">
              <a:lnSpc>
                <a:spcPts val="2485"/>
              </a:lnSpc>
              <a:buNone/>
            </a:pPr>
            <a:r>
              <a:rPr lang="en-US" sz="1553" spc="-31" kern="0" dirty="0">
                <a:solidFill>
                  <a:srgbClr val="E0D6DE"/>
                </a:solidFill>
                <a:latin typeface="Fira Sans" pitchFamily="34" charset="0"/>
                <a:ea typeface="Fira Sans" pitchFamily="34" charset="-122"/>
                <a:cs typeface="Fira Sans" pitchFamily="34" charset="-120"/>
              </a:rPr>
              <a:t>Generates the final prediction or classification, based on the processing in the hidden layers.</a:t>
            </a:r>
            <a:endParaRPr lang="en-US" sz="1553"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2002393"/>
            <a:ext cx="10418921" cy="771525"/>
          </a:xfrm>
          <a:prstGeom prst="rect">
            <a:avLst/>
          </a:prstGeom>
          <a:noFill/>
          <a:ln/>
        </p:spPr>
        <p:txBody>
          <a:bodyPr wrap="none" rtlCol="0" anchor="t"/>
          <a:lstStyle/>
          <a:p>
            <a:pPr indent="0" marL="0">
              <a:lnSpc>
                <a:spcPts val="6075"/>
              </a:lnSpc>
              <a:buNone/>
            </a:pPr>
            <a:r>
              <a:rPr lang="en-US" sz="4860" spc="-49" kern="0" dirty="0">
                <a:solidFill>
                  <a:srgbClr val="FA95AF"/>
                </a:solidFill>
                <a:latin typeface="Anton" pitchFamily="34" charset="0"/>
                <a:ea typeface="Anton" pitchFamily="34" charset="-122"/>
                <a:cs typeface="Anton" pitchFamily="34" charset="-120"/>
              </a:rPr>
              <a:t>Generative AI: Capabilities and Applications</a:t>
            </a:r>
            <a:endParaRPr lang="en-US" sz="4860" dirty="0"/>
          </a:p>
        </p:txBody>
      </p:sp>
      <p:sp>
        <p:nvSpPr>
          <p:cNvPr id="5" name="Text 3"/>
          <p:cNvSpPr/>
          <p:nvPr/>
        </p:nvSpPr>
        <p:spPr>
          <a:xfrm>
            <a:off x="864037" y="3267670"/>
            <a:ext cx="12902327"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Fira Sans" pitchFamily="34" charset="0"/>
                <a:ea typeface="Fira Sans" pitchFamily="34" charset="-122"/>
                <a:cs typeface="Fira Sans" pitchFamily="34" charset="-120"/>
              </a:rPr>
              <a:t>Generative AI refers to AI systems capable of creating new content, such as images, text, music, and even code. It utilizes deep learning algorithms to learn patterns from existing data and generate novel outputs based on that knowledge.</a:t>
            </a:r>
            <a:endParaRPr lang="en-US" sz="1944" dirty="0"/>
          </a:p>
        </p:txBody>
      </p:sp>
      <p:sp>
        <p:nvSpPr>
          <p:cNvPr id="6" name="Text 4"/>
          <p:cNvSpPr/>
          <p:nvPr/>
        </p:nvSpPr>
        <p:spPr>
          <a:xfrm>
            <a:off x="864037" y="4582239"/>
            <a:ext cx="3086100" cy="385763"/>
          </a:xfrm>
          <a:prstGeom prst="rect">
            <a:avLst/>
          </a:prstGeom>
          <a:noFill/>
          <a:ln/>
        </p:spPr>
        <p:txBody>
          <a:bodyPr wrap="none" rtlCol="0" anchor="t"/>
          <a:lstStyle/>
          <a:p>
            <a:pPr indent="0" marL="0">
              <a:lnSpc>
                <a:spcPts val="3038"/>
              </a:lnSpc>
              <a:buNone/>
            </a:pPr>
            <a:r>
              <a:rPr lang="en-US" sz="2430" spc="-24" kern="0" dirty="0">
                <a:solidFill>
                  <a:srgbClr val="FA95AF"/>
                </a:solidFill>
                <a:latin typeface="Anton" pitchFamily="34" charset="0"/>
                <a:ea typeface="Anton" pitchFamily="34" charset="-122"/>
                <a:cs typeface="Anton" pitchFamily="34" charset="-120"/>
              </a:rPr>
              <a:t>Image Generation</a:t>
            </a:r>
            <a:endParaRPr lang="en-US" sz="2430" dirty="0"/>
          </a:p>
        </p:txBody>
      </p:sp>
      <p:sp>
        <p:nvSpPr>
          <p:cNvPr id="7" name="Text 5"/>
          <p:cNvSpPr/>
          <p:nvPr/>
        </p:nvSpPr>
        <p:spPr>
          <a:xfrm>
            <a:off x="864037" y="5214818"/>
            <a:ext cx="3898821"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Fira Sans" pitchFamily="34" charset="0"/>
                <a:ea typeface="Fira Sans" pitchFamily="34" charset="-122"/>
                <a:cs typeface="Fira Sans" pitchFamily="34" charset="-120"/>
              </a:rPr>
              <a:t>Creating realistic images, art, and visual effects.</a:t>
            </a:r>
            <a:endParaRPr lang="en-US" sz="1944" dirty="0"/>
          </a:p>
        </p:txBody>
      </p:sp>
      <p:sp>
        <p:nvSpPr>
          <p:cNvPr id="8" name="Text 6"/>
          <p:cNvSpPr/>
          <p:nvPr/>
        </p:nvSpPr>
        <p:spPr>
          <a:xfrm>
            <a:off x="5372695" y="4582239"/>
            <a:ext cx="3086100" cy="385763"/>
          </a:xfrm>
          <a:prstGeom prst="rect">
            <a:avLst/>
          </a:prstGeom>
          <a:noFill/>
          <a:ln/>
        </p:spPr>
        <p:txBody>
          <a:bodyPr wrap="none" rtlCol="0" anchor="t"/>
          <a:lstStyle/>
          <a:p>
            <a:pPr indent="0" marL="0">
              <a:lnSpc>
                <a:spcPts val="3038"/>
              </a:lnSpc>
              <a:buNone/>
            </a:pPr>
            <a:r>
              <a:rPr lang="en-US" sz="2430" spc="-24" kern="0" dirty="0">
                <a:solidFill>
                  <a:srgbClr val="FA95AF"/>
                </a:solidFill>
                <a:latin typeface="Anton" pitchFamily="34" charset="0"/>
                <a:ea typeface="Anton" pitchFamily="34" charset="-122"/>
                <a:cs typeface="Anton" pitchFamily="34" charset="-120"/>
              </a:rPr>
              <a:t>Text Generation</a:t>
            </a:r>
            <a:endParaRPr lang="en-US" sz="2430" dirty="0"/>
          </a:p>
        </p:txBody>
      </p:sp>
      <p:sp>
        <p:nvSpPr>
          <p:cNvPr id="9" name="Text 7"/>
          <p:cNvSpPr/>
          <p:nvPr/>
        </p:nvSpPr>
        <p:spPr>
          <a:xfrm>
            <a:off x="5372695" y="5214818"/>
            <a:ext cx="3898821"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Fira Sans" pitchFamily="34" charset="0"/>
                <a:ea typeface="Fira Sans" pitchFamily="34" charset="-122"/>
                <a:cs typeface="Fira Sans" pitchFamily="34" charset="-120"/>
              </a:rPr>
              <a:t>Writing articles, stories, poetry, and even scripts.</a:t>
            </a:r>
            <a:endParaRPr lang="en-US" sz="1944" dirty="0"/>
          </a:p>
        </p:txBody>
      </p:sp>
      <p:sp>
        <p:nvSpPr>
          <p:cNvPr id="10" name="Text 8"/>
          <p:cNvSpPr/>
          <p:nvPr/>
        </p:nvSpPr>
        <p:spPr>
          <a:xfrm>
            <a:off x="9881354" y="4582239"/>
            <a:ext cx="3086100" cy="385763"/>
          </a:xfrm>
          <a:prstGeom prst="rect">
            <a:avLst/>
          </a:prstGeom>
          <a:noFill/>
          <a:ln/>
        </p:spPr>
        <p:txBody>
          <a:bodyPr wrap="none" rtlCol="0" anchor="t"/>
          <a:lstStyle/>
          <a:p>
            <a:pPr indent="0" marL="0">
              <a:lnSpc>
                <a:spcPts val="3038"/>
              </a:lnSpc>
              <a:buNone/>
            </a:pPr>
            <a:r>
              <a:rPr lang="en-US" sz="2430" spc="-24" kern="0" dirty="0">
                <a:solidFill>
                  <a:srgbClr val="FA95AF"/>
                </a:solidFill>
                <a:latin typeface="Anton" pitchFamily="34" charset="0"/>
                <a:ea typeface="Anton" pitchFamily="34" charset="-122"/>
                <a:cs typeface="Anton" pitchFamily="34" charset="-120"/>
              </a:rPr>
              <a:t>Music Composition</a:t>
            </a:r>
            <a:endParaRPr lang="en-US" sz="2430" dirty="0"/>
          </a:p>
        </p:txBody>
      </p:sp>
      <p:sp>
        <p:nvSpPr>
          <p:cNvPr id="11" name="Text 9"/>
          <p:cNvSpPr/>
          <p:nvPr/>
        </p:nvSpPr>
        <p:spPr>
          <a:xfrm>
            <a:off x="9881354" y="5214818"/>
            <a:ext cx="3898821"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Fira Sans" pitchFamily="34" charset="0"/>
                <a:ea typeface="Fira Sans" pitchFamily="34" charset="-122"/>
                <a:cs typeface="Fira Sans" pitchFamily="34" charset="-120"/>
              </a:rPr>
              <a:t>Composing original music pieces in various genres and styles.</a:t>
            </a:r>
            <a:endParaRPr lang="en-US" sz="1944"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9348073"/>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0" y="0"/>
            <a:ext cx="5486400" cy="9348073"/>
          </a:xfrm>
          <a:prstGeom prst="rect">
            <a:avLst/>
          </a:prstGeom>
        </p:spPr>
      </p:pic>
      <p:sp>
        <p:nvSpPr>
          <p:cNvPr id="5" name="Text 2"/>
          <p:cNvSpPr/>
          <p:nvPr/>
        </p:nvSpPr>
        <p:spPr>
          <a:xfrm>
            <a:off x="6091238" y="475178"/>
            <a:ext cx="5476042" cy="540068"/>
          </a:xfrm>
          <a:prstGeom prst="rect">
            <a:avLst/>
          </a:prstGeom>
          <a:noFill/>
          <a:ln/>
        </p:spPr>
        <p:txBody>
          <a:bodyPr wrap="none" rtlCol="0" anchor="t"/>
          <a:lstStyle/>
          <a:p>
            <a:pPr indent="0" marL="0">
              <a:lnSpc>
                <a:spcPts val="4253"/>
              </a:lnSpc>
              <a:buNone/>
            </a:pPr>
            <a:r>
              <a:rPr lang="en-US" sz="3402" spc="-34" kern="0" dirty="0">
                <a:solidFill>
                  <a:srgbClr val="FA95AF"/>
                </a:solidFill>
                <a:latin typeface="Anton" pitchFamily="34" charset="0"/>
                <a:ea typeface="Anton" pitchFamily="34" charset="-122"/>
                <a:cs typeface="Anton" pitchFamily="34" charset="-120"/>
              </a:rPr>
              <a:t>Applied AI: Real-World Use Cases</a:t>
            </a:r>
            <a:endParaRPr lang="en-US" sz="3402" dirty="0"/>
          </a:p>
        </p:txBody>
      </p:sp>
      <p:sp>
        <p:nvSpPr>
          <p:cNvPr id="6" name="Text 3"/>
          <p:cNvSpPr/>
          <p:nvPr/>
        </p:nvSpPr>
        <p:spPr>
          <a:xfrm>
            <a:off x="6091238" y="1274445"/>
            <a:ext cx="7934325" cy="829747"/>
          </a:xfrm>
          <a:prstGeom prst="rect">
            <a:avLst/>
          </a:prstGeom>
          <a:noFill/>
          <a:ln/>
        </p:spPr>
        <p:txBody>
          <a:bodyPr wrap="square" rtlCol="0" anchor="t"/>
          <a:lstStyle/>
          <a:p>
            <a:pPr indent="0" marL="0">
              <a:lnSpc>
                <a:spcPts val="2177"/>
              </a:lnSpc>
              <a:buNone/>
            </a:pPr>
            <a:r>
              <a:rPr lang="en-US" sz="1361" spc="-27" kern="0" dirty="0">
                <a:solidFill>
                  <a:srgbClr val="E0D6DE"/>
                </a:solidFill>
                <a:latin typeface="Fira Sans" pitchFamily="34" charset="0"/>
                <a:ea typeface="Fira Sans" pitchFamily="34" charset="-122"/>
                <a:cs typeface="Fira Sans" pitchFamily="34" charset="-120"/>
              </a:rPr>
              <a:t>Applied AI focuses on utilizing AI technologies to solve real-world problems and address specific challenges across various industries. It involves integrating AI systems into existing workflows and processes to enhance efficiency, accuracy, and decision-making.</a:t>
            </a:r>
            <a:endParaRPr lang="en-US" sz="1361" dirty="0"/>
          </a:p>
        </p:txBody>
      </p:sp>
      <p:pic>
        <p:nvPicPr>
          <p:cNvPr id="7" name="Image 1" descr="preencoded.png">    </p:cNvPr>
          <p:cNvPicPr>
            <a:picLocks noChangeAspect="1"/>
          </p:cNvPicPr>
          <p:nvPr/>
        </p:nvPicPr>
        <p:blipFill>
          <a:blip r:embed="rId2"/>
          <a:stretch>
            <a:fillRect/>
          </a:stretch>
        </p:blipFill>
        <p:spPr>
          <a:xfrm>
            <a:off x="6091238" y="2298502"/>
            <a:ext cx="431959" cy="431959"/>
          </a:xfrm>
          <a:prstGeom prst="rect">
            <a:avLst/>
          </a:prstGeom>
        </p:spPr>
      </p:pic>
      <p:sp>
        <p:nvSpPr>
          <p:cNvPr id="8" name="Text 4"/>
          <p:cNvSpPr/>
          <p:nvPr/>
        </p:nvSpPr>
        <p:spPr>
          <a:xfrm>
            <a:off x="6091238" y="2903220"/>
            <a:ext cx="2160270" cy="269915"/>
          </a:xfrm>
          <a:prstGeom prst="rect">
            <a:avLst/>
          </a:prstGeom>
          <a:noFill/>
          <a:ln/>
        </p:spPr>
        <p:txBody>
          <a:bodyPr wrap="none" rtlCol="0" anchor="t"/>
          <a:lstStyle/>
          <a:p>
            <a:pPr algn="l" indent="0" marL="0">
              <a:lnSpc>
                <a:spcPts val="2126"/>
              </a:lnSpc>
              <a:buNone/>
            </a:pPr>
            <a:r>
              <a:rPr lang="en-US" sz="1701" spc="-17" kern="0" dirty="0">
                <a:solidFill>
                  <a:srgbClr val="E0D6DE"/>
                </a:solidFill>
                <a:latin typeface="Anton" pitchFamily="34" charset="0"/>
                <a:ea typeface="Anton" pitchFamily="34" charset="-122"/>
                <a:cs typeface="Anton" pitchFamily="34" charset="-120"/>
              </a:rPr>
              <a:t>Healthcare</a:t>
            </a:r>
            <a:endParaRPr lang="en-US" sz="1701" dirty="0"/>
          </a:p>
        </p:txBody>
      </p:sp>
      <p:sp>
        <p:nvSpPr>
          <p:cNvPr id="9" name="Text 5"/>
          <p:cNvSpPr/>
          <p:nvPr/>
        </p:nvSpPr>
        <p:spPr>
          <a:xfrm>
            <a:off x="6091238" y="3276719"/>
            <a:ext cx="7934325" cy="276582"/>
          </a:xfrm>
          <a:prstGeom prst="rect">
            <a:avLst/>
          </a:prstGeom>
          <a:noFill/>
          <a:ln/>
        </p:spPr>
        <p:txBody>
          <a:bodyPr wrap="none" rtlCol="0" anchor="t"/>
          <a:lstStyle/>
          <a:p>
            <a:pPr algn="l" indent="0" marL="0">
              <a:lnSpc>
                <a:spcPts val="2177"/>
              </a:lnSpc>
              <a:buNone/>
            </a:pPr>
            <a:r>
              <a:rPr lang="en-US" sz="1361" spc="-27" kern="0" dirty="0">
                <a:solidFill>
                  <a:srgbClr val="E0D6DE"/>
                </a:solidFill>
                <a:latin typeface="Fira Sans" pitchFamily="34" charset="0"/>
                <a:ea typeface="Fira Sans" pitchFamily="34" charset="-122"/>
                <a:cs typeface="Fira Sans" pitchFamily="34" charset="-120"/>
              </a:rPr>
              <a:t>Diagnosis, treatment planning, drug discovery.</a:t>
            </a:r>
            <a:endParaRPr lang="en-US" sz="1361" dirty="0"/>
          </a:p>
        </p:txBody>
      </p:sp>
      <p:pic>
        <p:nvPicPr>
          <p:cNvPr id="10" name="Image 2" descr="preencoded.png">    </p:cNvPr>
          <p:cNvPicPr>
            <a:picLocks noChangeAspect="1"/>
          </p:cNvPicPr>
          <p:nvPr/>
        </p:nvPicPr>
        <p:blipFill>
          <a:blip r:embed="rId3"/>
          <a:stretch>
            <a:fillRect/>
          </a:stretch>
        </p:blipFill>
        <p:spPr>
          <a:xfrm>
            <a:off x="6091238" y="4071699"/>
            <a:ext cx="431959" cy="431959"/>
          </a:xfrm>
          <a:prstGeom prst="rect">
            <a:avLst/>
          </a:prstGeom>
        </p:spPr>
      </p:pic>
      <p:sp>
        <p:nvSpPr>
          <p:cNvPr id="11" name="Text 6"/>
          <p:cNvSpPr/>
          <p:nvPr/>
        </p:nvSpPr>
        <p:spPr>
          <a:xfrm>
            <a:off x="6091238" y="4676418"/>
            <a:ext cx="2160270" cy="269915"/>
          </a:xfrm>
          <a:prstGeom prst="rect">
            <a:avLst/>
          </a:prstGeom>
          <a:noFill/>
          <a:ln/>
        </p:spPr>
        <p:txBody>
          <a:bodyPr wrap="none" rtlCol="0" anchor="t"/>
          <a:lstStyle/>
          <a:p>
            <a:pPr algn="l" indent="0" marL="0">
              <a:lnSpc>
                <a:spcPts val="2126"/>
              </a:lnSpc>
              <a:buNone/>
            </a:pPr>
            <a:r>
              <a:rPr lang="en-US" sz="1701" spc="-17" kern="0" dirty="0">
                <a:solidFill>
                  <a:srgbClr val="E0D6DE"/>
                </a:solidFill>
                <a:latin typeface="Anton" pitchFamily="34" charset="0"/>
                <a:ea typeface="Anton" pitchFamily="34" charset="-122"/>
                <a:cs typeface="Anton" pitchFamily="34" charset="-120"/>
              </a:rPr>
              <a:t>Manufacturing</a:t>
            </a:r>
            <a:endParaRPr lang="en-US" sz="1701" dirty="0"/>
          </a:p>
        </p:txBody>
      </p:sp>
      <p:sp>
        <p:nvSpPr>
          <p:cNvPr id="12" name="Text 7"/>
          <p:cNvSpPr/>
          <p:nvPr/>
        </p:nvSpPr>
        <p:spPr>
          <a:xfrm>
            <a:off x="6091238" y="5049917"/>
            <a:ext cx="7934325" cy="276582"/>
          </a:xfrm>
          <a:prstGeom prst="rect">
            <a:avLst/>
          </a:prstGeom>
          <a:noFill/>
          <a:ln/>
        </p:spPr>
        <p:txBody>
          <a:bodyPr wrap="none" rtlCol="0" anchor="t"/>
          <a:lstStyle/>
          <a:p>
            <a:pPr algn="l" indent="0" marL="0">
              <a:lnSpc>
                <a:spcPts val="2177"/>
              </a:lnSpc>
              <a:buNone/>
            </a:pPr>
            <a:r>
              <a:rPr lang="en-US" sz="1361" spc="-27" kern="0" dirty="0">
                <a:solidFill>
                  <a:srgbClr val="E0D6DE"/>
                </a:solidFill>
                <a:latin typeface="Fira Sans" pitchFamily="34" charset="0"/>
                <a:ea typeface="Fira Sans" pitchFamily="34" charset="-122"/>
                <a:cs typeface="Fira Sans" pitchFamily="34" charset="-120"/>
              </a:rPr>
              <a:t>Predictive maintenance, quality control, robotics.</a:t>
            </a:r>
            <a:endParaRPr lang="en-US" sz="1361" dirty="0"/>
          </a:p>
        </p:txBody>
      </p:sp>
      <p:pic>
        <p:nvPicPr>
          <p:cNvPr id="13" name="Image 3" descr="preencoded.png">    </p:cNvPr>
          <p:cNvPicPr>
            <a:picLocks noChangeAspect="1"/>
          </p:cNvPicPr>
          <p:nvPr/>
        </p:nvPicPr>
        <p:blipFill>
          <a:blip r:embed="rId4"/>
          <a:stretch>
            <a:fillRect/>
          </a:stretch>
        </p:blipFill>
        <p:spPr>
          <a:xfrm>
            <a:off x="6091238" y="5844897"/>
            <a:ext cx="431959" cy="431959"/>
          </a:xfrm>
          <a:prstGeom prst="rect">
            <a:avLst/>
          </a:prstGeom>
        </p:spPr>
      </p:pic>
      <p:sp>
        <p:nvSpPr>
          <p:cNvPr id="14" name="Text 8"/>
          <p:cNvSpPr/>
          <p:nvPr/>
        </p:nvSpPr>
        <p:spPr>
          <a:xfrm>
            <a:off x="6091238" y="6449616"/>
            <a:ext cx="2160270" cy="269915"/>
          </a:xfrm>
          <a:prstGeom prst="rect">
            <a:avLst/>
          </a:prstGeom>
          <a:noFill/>
          <a:ln/>
        </p:spPr>
        <p:txBody>
          <a:bodyPr wrap="none" rtlCol="0" anchor="t"/>
          <a:lstStyle/>
          <a:p>
            <a:pPr algn="l" indent="0" marL="0">
              <a:lnSpc>
                <a:spcPts val="2126"/>
              </a:lnSpc>
              <a:buNone/>
            </a:pPr>
            <a:r>
              <a:rPr lang="en-US" sz="1701" spc="-17" kern="0" dirty="0">
                <a:solidFill>
                  <a:srgbClr val="E0D6DE"/>
                </a:solidFill>
                <a:latin typeface="Anton" pitchFamily="34" charset="0"/>
                <a:ea typeface="Anton" pitchFamily="34" charset="-122"/>
                <a:cs typeface="Anton" pitchFamily="34" charset="-120"/>
              </a:rPr>
              <a:t>Finance</a:t>
            </a:r>
            <a:endParaRPr lang="en-US" sz="1701" dirty="0"/>
          </a:p>
        </p:txBody>
      </p:sp>
      <p:sp>
        <p:nvSpPr>
          <p:cNvPr id="15" name="Text 9"/>
          <p:cNvSpPr/>
          <p:nvPr/>
        </p:nvSpPr>
        <p:spPr>
          <a:xfrm>
            <a:off x="6091238" y="6823115"/>
            <a:ext cx="7934325" cy="276582"/>
          </a:xfrm>
          <a:prstGeom prst="rect">
            <a:avLst/>
          </a:prstGeom>
          <a:noFill/>
          <a:ln/>
        </p:spPr>
        <p:txBody>
          <a:bodyPr wrap="none" rtlCol="0" anchor="t"/>
          <a:lstStyle/>
          <a:p>
            <a:pPr algn="l" indent="0" marL="0">
              <a:lnSpc>
                <a:spcPts val="2177"/>
              </a:lnSpc>
              <a:buNone/>
            </a:pPr>
            <a:r>
              <a:rPr lang="en-US" sz="1361" spc="-27" kern="0" dirty="0">
                <a:solidFill>
                  <a:srgbClr val="E0D6DE"/>
                </a:solidFill>
                <a:latin typeface="Fira Sans" pitchFamily="34" charset="0"/>
                <a:ea typeface="Fira Sans" pitchFamily="34" charset="-122"/>
                <a:cs typeface="Fira Sans" pitchFamily="34" charset="-120"/>
              </a:rPr>
              <a:t>Fraud detection, risk assessment, personalized financial advice.</a:t>
            </a:r>
            <a:endParaRPr lang="en-US" sz="1361" dirty="0"/>
          </a:p>
        </p:txBody>
      </p:sp>
      <p:pic>
        <p:nvPicPr>
          <p:cNvPr id="16" name="Image 4" descr="preencoded.png">    </p:cNvPr>
          <p:cNvPicPr>
            <a:picLocks noChangeAspect="1"/>
          </p:cNvPicPr>
          <p:nvPr/>
        </p:nvPicPr>
        <p:blipFill>
          <a:blip r:embed="rId5"/>
          <a:stretch>
            <a:fillRect/>
          </a:stretch>
        </p:blipFill>
        <p:spPr>
          <a:xfrm>
            <a:off x="6091238" y="7618095"/>
            <a:ext cx="431959" cy="431959"/>
          </a:xfrm>
          <a:prstGeom prst="rect">
            <a:avLst/>
          </a:prstGeom>
        </p:spPr>
      </p:pic>
      <p:sp>
        <p:nvSpPr>
          <p:cNvPr id="17" name="Text 10"/>
          <p:cNvSpPr/>
          <p:nvPr/>
        </p:nvSpPr>
        <p:spPr>
          <a:xfrm>
            <a:off x="6091238" y="8222813"/>
            <a:ext cx="2160270" cy="269915"/>
          </a:xfrm>
          <a:prstGeom prst="rect">
            <a:avLst/>
          </a:prstGeom>
          <a:noFill/>
          <a:ln/>
        </p:spPr>
        <p:txBody>
          <a:bodyPr wrap="none" rtlCol="0" anchor="t"/>
          <a:lstStyle/>
          <a:p>
            <a:pPr algn="l" indent="0" marL="0">
              <a:lnSpc>
                <a:spcPts val="2126"/>
              </a:lnSpc>
              <a:buNone/>
            </a:pPr>
            <a:r>
              <a:rPr lang="en-US" sz="1701" spc="-17" kern="0" dirty="0">
                <a:solidFill>
                  <a:srgbClr val="E0D6DE"/>
                </a:solidFill>
                <a:latin typeface="Anton" pitchFamily="34" charset="0"/>
                <a:ea typeface="Anton" pitchFamily="34" charset="-122"/>
                <a:cs typeface="Anton" pitchFamily="34" charset="-120"/>
              </a:rPr>
              <a:t>Transportation</a:t>
            </a:r>
            <a:endParaRPr lang="en-US" sz="1701" dirty="0"/>
          </a:p>
        </p:txBody>
      </p:sp>
      <p:sp>
        <p:nvSpPr>
          <p:cNvPr id="18" name="Text 11"/>
          <p:cNvSpPr/>
          <p:nvPr/>
        </p:nvSpPr>
        <p:spPr>
          <a:xfrm>
            <a:off x="6091238" y="8596313"/>
            <a:ext cx="7934325" cy="276582"/>
          </a:xfrm>
          <a:prstGeom prst="rect">
            <a:avLst/>
          </a:prstGeom>
          <a:noFill/>
          <a:ln/>
        </p:spPr>
        <p:txBody>
          <a:bodyPr wrap="none" rtlCol="0" anchor="t"/>
          <a:lstStyle/>
          <a:p>
            <a:pPr algn="l" indent="0" marL="0">
              <a:lnSpc>
                <a:spcPts val="2177"/>
              </a:lnSpc>
              <a:buNone/>
            </a:pPr>
            <a:r>
              <a:rPr lang="en-US" sz="1361" spc="-27" kern="0" dirty="0">
                <a:solidFill>
                  <a:srgbClr val="E0D6DE"/>
                </a:solidFill>
                <a:latin typeface="Fira Sans" pitchFamily="34" charset="0"/>
                <a:ea typeface="Fira Sans" pitchFamily="34" charset="-122"/>
                <a:cs typeface="Fira Sans" pitchFamily="34" charset="-120"/>
              </a:rPr>
              <a:t>Autonomous vehicles, traffic optimization, route planning.</a:t>
            </a:r>
            <a:endParaRPr lang="en-US" sz="1361" dirty="0"/>
          </a:p>
        </p:txBody>
      </p:sp>
      <p:pic>
        <p:nvPicPr>
          <p:cNvPr id="19"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0" y="0"/>
            <a:ext cx="14630400" cy="2563773"/>
          </a:xfrm>
          <a:prstGeom prst="rect">
            <a:avLst/>
          </a:prstGeom>
        </p:spPr>
      </p:pic>
      <p:sp>
        <p:nvSpPr>
          <p:cNvPr id="5" name="Text 2"/>
          <p:cNvSpPr/>
          <p:nvPr/>
        </p:nvSpPr>
        <p:spPr>
          <a:xfrm>
            <a:off x="1713190" y="3128486"/>
            <a:ext cx="10407848" cy="640913"/>
          </a:xfrm>
          <a:prstGeom prst="rect">
            <a:avLst/>
          </a:prstGeom>
          <a:noFill/>
          <a:ln/>
        </p:spPr>
        <p:txBody>
          <a:bodyPr wrap="none" rtlCol="0" anchor="t"/>
          <a:lstStyle/>
          <a:p>
            <a:pPr indent="0" marL="0">
              <a:lnSpc>
                <a:spcPts val="5047"/>
              </a:lnSpc>
              <a:buNone/>
            </a:pPr>
            <a:r>
              <a:rPr lang="en-US" sz="4038" spc="-40" kern="0" dirty="0">
                <a:solidFill>
                  <a:srgbClr val="FA95AF"/>
                </a:solidFill>
                <a:latin typeface="Anton" pitchFamily="34" charset="0"/>
                <a:ea typeface="Anton" pitchFamily="34" charset="-122"/>
                <a:cs typeface="Anton" pitchFamily="34" charset="-120"/>
              </a:rPr>
              <a:t>Differences and Connections Between AI, ML, and DL</a:t>
            </a:r>
            <a:endParaRPr lang="en-US" sz="4038" dirty="0"/>
          </a:p>
        </p:txBody>
      </p:sp>
      <p:sp>
        <p:nvSpPr>
          <p:cNvPr id="6" name="Text 3"/>
          <p:cNvSpPr/>
          <p:nvPr/>
        </p:nvSpPr>
        <p:spPr>
          <a:xfrm>
            <a:off x="1713190" y="4077057"/>
            <a:ext cx="11203900" cy="656273"/>
          </a:xfrm>
          <a:prstGeom prst="rect">
            <a:avLst/>
          </a:prstGeom>
          <a:noFill/>
          <a:ln/>
        </p:spPr>
        <p:txBody>
          <a:bodyPr wrap="squar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AI, ML, and DL are closely related but distinct concepts. AI is the overarching field, while ML is a subset focusing on learning from data. Deep learning, in turn, is a subset of ML that utilizes artificial neural networks.</a:t>
            </a:r>
            <a:endParaRPr lang="en-US" sz="1615" dirty="0"/>
          </a:p>
        </p:txBody>
      </p:sp>
      <p:sp>
        <p:nvSpPr>
          <p:cNvPr id="7" name="Shape 4"/>
          <p:cNvSpPr/>
          <p:nvPr/>
        </p:nvSpPr>
        <p:spPr>
          <a:xfrm>
            <a:off x="1713190" y="4964073"/>
            <a:ext cx="11203900" cy="2700814"/>
          </a:xfrm>
          <a:prstGeom prst="roundRect">
            <a:avLst>
              <a:gd name="adj" fmla="val 1367"/>
            </a:avLst>
          </a:prstGeom>
          <a:noFill/>
          <a:ln w="7620">
            <a:solidFill>
              <a:srgbClr val="FFFFFF">
                <a:alpha val="24000"/>
              </a:srgbClr>
            </a:solidFill>
            <a:prstDash val="solid"/>
          </a:ln>
        </p:spPr>
      </p:sp>
      <p:sp>
        <p:nvSpPr>
          <p:cNvPr id="8" name="Shape 5"/>
          <p:cNvSpPr/>
          <p:nvPr/>
        </p:nvSpPr>
        <p:spPr>
          <a:xfrm>
            <a:off x="1720810" y="4971693"/>
            <a:ext cx="11187470" cy="589359"/>
          </a:xfrm>
          <a:prstGeom prst="rect">
            <a:avLst/>
          </a:prstGeom>
          <a:solidFill>
            <a:srgbClr val="FFFFFF">
              <a:alpha val="4000"/>
            </a:srgbClr>
          </a:solidFill>
          <a:ln/>
        </p:spPr>
      </p:sp>
      <p:sp>
        <p:nvSpPr>
          <p:cNvPr id="9" name="Text 6"/>
          <p:cNvSpPr/>
          <p:nvPr/>
        </p:nvSpPr>
        <p:spPr>
          <a:xfrm>
            <a:off x="1927265" y="5102304"/>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AI</a:t>
            </a:r>
            <a:endParaRPr lang="en-US" sz="1615" dirty="0"/>
          </a:p>
        </p:txBody>
      </p:sp>
      <p:sp>
        <p:nvSpPr>
          <p:cNvPr id="10" name="Text 7"/>
          <p:cNvSpPr/>
          <p:nvPr/>
        </p:nvSpPr>
        <p:spPr>
          <a:xfrm>
            <a:off x="5659755" y="5102304"/>
            <a:ext cx="331100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ML</a:t>
            </a:r>
            <a:endParaRPr lang="en-US" sz="1615" dirty="0"/>
          </a:p>
        </p:txBody>
      </p:sp>
      <p:sp>
        <p:nvSpPr>
          <p:cNvPr id="11" name="Text 8"/>
          <p:cNvSpPr/>
          <p:nvPr/>
        </p:nvSpPr>
        <p:spPr>
          <a:xfrm>
            <a:off x="9388435" y="5102304"/>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DL</a:t>
            </a:r>
            <a:endParaRPr lang="en-US" sz="1615" dirty="0"/>
          </a:p>
        </p:txBody>
      </p:sp>
      <p:sp>
        <p:nvSpPr>
          <p:cNvPr id="12" name="Shape 9"/>
          <p:cNvSpPr/>
          <p:nvPr/>
        </p:nvSpPr>
        <p:spPr>
          <a:xfrm>
            <a:off x="1720810" y="5561052"/>
            <a:ext cx="11187470" cy="589359"/>
          </a:xfrm>
          <a:prstGeom prst="rect">
            <a:avLst/>
          </a:prstGeom>
          <a:solidFill>
            <a:srgbClr val="000000">
              <a:alpha val="4000"/>
            </a:srgbClr>
          </a:solidFill>
          <a:ln/>
        </p:spPr>
      </p:sp>
      <p:sp>
        <p:nvSpPr>
          <p:cNvPr id="13" name="Text 10"/>
          <p:cNvSpPr/>
          <p:nvPr/>
        </p:nvSpPr>
        <p:spPr>
          <a:xfrm>
            <a:off x="1927265" y="5691664"/>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Broader field</a:t>
            </a:r>
            <a:endParaRPr lang="en-US" sz="1615" dirty="0"/>
          </a:p>
        </p:txBody>
      </p:sp>
      <p:sp>
        <p:nvSpPr>
          <p:cNvPr id="14" name="Text 11"/>
          <p:cNvSpPr/>
          <p:nvPr/>
        </p:nvSpPr>
        <p:spPr>
          <a:xfrm>
            <a:off x="5659755" y="5691664"/>
            <a:ext cx="331100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Subset of AI</a:t>
            </a:r>
            <a:endParaRPr lang="en-US" sz="1615" dirty="0"/>
          </a:p>
        </p:txBody>
      </p:sp>
      <p:sp>
        <p:nvSpPr>
          <p:cNvPr id="15" name="Text 12"/>
          <p:cNvSpPr/>
          <p:nvPr/>
        </p:nvSpPr>
        <p:spPr>
          <a:xfrm>
            <a:off x="9388435" y="5691664"/>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Subset of ML</a:t>
            </a:r>
            <a:endParaRPr lang="en-US" sz="1615" dirty="0"/>
          </a:p>
        </p:txBody>
      </p:sp>
      <p:sp>
        <p:nvSpPr>
          <p:cNvPr id="16" name="Shape 13"/>
          <p:cNvSpPr/>
          <p:nvPr/>
        </p:nvSpPr>
        <p:spPr>
          <a:xfrm>
            <a:off x="1720810" y="6150412"/>
            <a:ext cx="11187470" cy="917496"/>
          </a:xfrm>
          <a:prstGeom prst="rect">
            <a:avLst/>
          </a:prstGeom>
          <a:solidFill>
            <a:srgbClr val="FFFFFF">
              <a:alpha val="4000"/>
            </a:srgbClr>
          </a:solidFill>
          <a:ln/>
        </p:spPr>
      </p:sp>
      <p:sp>
        <p:nvSpPr>
          <p:cNvPr id="17" name="Text 14"/>
          <p:cNvSpPr/>
          <p:nvPr/>
        </p:nvSpPr>
        <p:spPr>
          <a:xfrm>
            <a:off x="1927265" y="6281023"/>
            <a:ext cx="3314819" cy="656273"/>
          </a:xfrm>
          <a:prstGeom prst="rect">
            <a:avLst/>
          </a:prstGeom>
          <a:noFill/>
          <a:ln/>
        </p:spPr>
        <p:txBody>
          <a:bodyPr wrap="squar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Focuses on mimicking human intelligence</a:t>
            </a:r>
            <a:endParaRPr lang="en-US" sz="1615" dirty="0"/>
          </a:p>
        </p:txBody>
      </p:sp>
      <p:sp>
        <p:nvSpPr>
          <p:cNvPr id="18" name="Text 15"/>
          <p:cNvSpPr/>
          <p:nvPr/>
        </p:nvSpPr>
        <p:spPr>
          <a:xfrm>
            <a:off x="5659755" y="6281023"/>
            <a:ext cx="331100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Focuses on learning from data</a:t>
            </a:r>
            <a:endParaRPr lang="en-US" sz="1615" dirty="0"/>
          </a:p>
        </p:txBody>
      </p:sp>
      <p:sp>
        <p:nvSpPr>
          <p:cNvPr id="19" name="Text 16"/>
          <p:cNvSpPr/>
          <p:nvPr/>
        </p:nvSpPr>
        <p:spPr>
          <a:xfrm>
            <a:off x="9388435" y="6281023"/>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Utilizes deep neural networks</a:t>
            </a:r>
            <a:endParaRPr lang="en-US" sz="1615" dirty="0"/>
          </a:p>
        </p:txBody>
      </p:sp>
      <p:sp>
        <p:nvSpPr>
          <p:cNvPr id="20" name="Shape 17"/>
          <p:cNvSpPr/>
          <p:nvPr/>
        </p:nvSpPr>
        <p:spPr>
          <a:xfrm>
            <a:off x="1720810" y="7067907"/>
            <a:ext cx="11187470" cy="589359"/>
          </a:xfrm>
          <a:prstGeom prst="rect">
            <a:avLst/>
          </a:prstGeom>
          <a:solidFill>
            <a:srgbClr val="000000">
              <a:alpha val="4000"/>
            </a:srgbClr>
          </a:solidFill>
          <a:ln/>
        </p:spPr>
      </p:sp>
      <p:sp>
        <p:nvSpPr>
          <p:cNvPr id="21" name="Text 18"/>
          <p:cNvSpPr/>
          <p:nvPr/>
        </p:nvSpPr>
        <p:spPr>
          <a:xfrm>
            <a:off x="1927265" y="7198519"/>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Includes various techniques</a:t>
            </a:r>
            <a:endParaRPr lang="en-US" sz="1615" dirty="0"/>
          </a:p>
        </p:txBody>
      </p:sp>
      <p:sp>
        <p:nvSpPr>
          <p:cNvPr id="22" name="Text 19"/>
          <p:cNvSpPr/>
          <p:nvPr/>
        </p:nvSpPr>
        <p:spPr>
          <a:xfrm>
            <a:off x="5659755" y="7198519"/>
            <a:ext cx="331100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Uses statistical techniques</a:t>
            </a:r>
            <a:endParaRPr lang="en-US" sz="1615" dirty="0"/>
          </a:p>
        </p:txBody>
      </p:sp>
      <p:sp>
        <p:nvSpPr>
          <p:cNvPr id="23" name="Text 20"/>
          <p:cNvSpPr/>
          <p:nvPr/>
        </p:nvSpPr>
        <p:spPr>
          <a:xfrm>
            <a:off x="9388435" y="7198519"/>
            <a:ext cx="3314819" cy="328136"/>
          </a:xfrm>
          <a:prstGeom prst="rect">
            <a:avLst/>
          </a:prstGeom>
          <a:noFill/>
          <a:ln/>
        </p:spPr>
        <p:txBody>
          <a:bodyPr wrap="none" rtlCol="0" anchor="t"/>
          <a:lstStyle/>
          <a:p>
            <a:pPr indent="0" marL="0">
              <a:lnSpc>
                <a:spcPts val="2584"/>
              </a:lnSpc>
              <a:buNone/>
            </a:pPr>
            <a:r>
              <a:rPr lang="en-US" sz="1615" spc="-32" kern="0" dirty="0">
                <a:solidFill>
                  <a:srgbClr val="E0D6DE"/>
                </a:solidFill>
                <a:latin typeface="Fira Sans" pitchFamily="34" charset="0"/>
                <a:ea typeface="Fira Sans" pitchFamily="34" charset="-122"/>
                <a:cs typeface="Fira Sans" pitchFamily="34" charset="-120"/>
              </a:rPr>
              <a:t>Excels in complex tasks</a:t>
            </a:r>
            <a:endParaRPr lang="en-US" sz="1615" dirty="0"/>
          </a:p>
        </p:txBody>
      </p:sp>
      <p:pic>
        <p:nvPicPr>
          <p:cNvPr id="2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43057" y="940594"/>
            <a:ext cx="5594628" cy="574238"/>
          </a:xfrm>
          <a:prstGeom prst="rect">
            <a:avLst/>
          </a:prstGeom>
          <a:noFill/>
          <a:ln/>
        </p:spPr>
        <p:txBody>
          <a:bodyPr wrap="none" rtlCol="0" anchor="t"/>
          <a:lstStyle/>
          <a:p>
            <a:pPr indent="0" marL="0">
              <a:lnSpc>
                <a:spcPts val="4522"/>
              </a:lnSpc>
              <a:buNone/>
            </a:pPr>
            <a:r>
              <a:rPr lang="en-US" sz="3617" spc="-36" kern="0" dirty="0">
                <a:solidFill>
                  <a:srgbClr val="FA95AF"/>
                </a:solidFill>
                <a:latin typeface="Anton" pitchFamily="34" charset="0"/>
                <a:ea typeface="Anton" pitchFamily="34" charset="-122"/>
                <a:cs typeface="Anton" pitchFamily="34" charset="-120"/>
              </a:rPr>
              <a:t>Conclusion and Key Takeaways</a:t>
            </a:r>
            <a:endParaRPr lang="en-US" sz="3617" dirty="0"/>
          </a:p>
        </p:txBody>
      </p:sp>
      <p:sp>
        <p:nvSpPr>
          <p:cNvPr id="6" name="Text 3"/>
          <p:cNvSpPr/>
          <p:nvPr/>
        </p:nvSpPr>
        <p:spPr>
          <a:xfrm>
            <a:off x="643057" y="1790462"/>
            <a:ext cx="7857887" cy="881539"/>
          </a:xfrm>
          <a:prstGeom prst="rect">
            <a:avLst/>
          </a:prstGeom>
          <a:noFill/>
          <a:ln/>
        </p:spPr>
        <p:txBody>
          <a:bodyPr wrap="square" rtlCol="0" anchor="t"/>
          <a:lstStyle/>
          <a:p>
            <a:pPr indent="0" marL="0">
              <a:lnSpc>
                <a:spcPts val="2315"/>
              </a:lnSpc>
              <a:buNone/>
            </a:pPr>
            <a:r>
              <a:rPr lang="en-US" sz="1447" spc="-29" kern="0" dirty="0">
                <a:solidFill>
                  <a:srgbClr val="E0D6DE"/>
                </a:solidFill>
                <a:latin typeface="Fira Sans" pitchFamily="34" charset="0"/>
                <a:ea typeface="Fira Sans" pitchFamily="34" charset="-122"/>
                <a:cs typeface="Fira Sans" pitchFamily="34" charset="-120"/>
              </a:rPr>
              <a:t>AI, ML, and DL are transformative technologies with the potential to revolutionize various aspects of our lives. Understanding these technologies is essential for navigating the future and harnessing their power for positive impact.</a:t>
            </a:r>
            <a:endParaRPr lang="en-US" sz="1447" dirty="0"/>
          </a:p>
        </p:txBody>
      </p:sp>
      <p:pic>
        <p:nvPicPr>
          <p:cNvPr id="7" name="Image 1" descr="preencoded.png">    </p:cNvPr>
          <p:cNvPicPr>
            <a:picLocks noChangeAspect="1"/>
          </p:cNvPicPr>
          <p:nvPr/>
        </p:nvPicPr>
        <p:blipFill>
          <a:blip r:embed="rId2"/>
          <a:stretch>
            <a:fillRect/>
          </a:stretch>
        </p:blipFill>
        <p:spPr>
          <a:xfrm>
            <a:off x="643057" y="2878693"/>
            <a:ext cx="918805" cy="1470065"/>
          </a:xfrm>
          <a:prstGeom prst="rect">
            <a:avLst/>
          </a:prstGeom>
        </p:spPr>
      </p:pic>
      <p:sp>
        <p:nvSpPr>
          <p:cNvPr id="8" name="Text 4"/>
          <p:cNvSpPr/>
          <p:nvPr/>
        </p:nvSpPr>
        <p:spPr>
          <a:xfrm>
            <a:off x="1837492" y="3062407"/>
            <a:ext cx="2296954" cy="287060"/>
          </a:xfrm>
          <a:prstGeom prst="rect">
            <a:avLst/>
          </a:prstGeom>
          <a:noFill/>
          <a:ln/>
        </p:spPr>
        <p:txBody>
          <a:bodyPr wrap="none" rtlCol="0" anchor="t"/>
          <a:lstStyle/>
          <a:p>
            <a:pPr algn="l" indent="0" marL="0">
              <a:lnSpc>
                <a:spcPts val="2261"/>
              </a:lnSpc>
              <a:buNone/>
            </a:pPr>
            <a:r>
              <a:rPr lang="en-US" sz="1809" spc="-18" kern="0" dirty="0">
                <a:solidFill>
                  <a:srgbClr val="E0D6DE"/>
                </a:solidFill>
                <a:latin typeface="Anton" pitchFamily="34" charset="0"/>
                <a:ea typeface="Anton" pitchFamily="34" charset="-122"/>
                <a:cs typeface="Anton" pitchFamily="34" charset="-120"/>
              </a:rPr>
              <a:t>AI</a:t>
            </a:r>
            <a:endParaRPr lang="en-US" sz="1809" dirty="0"/>
          </a:p>
        </p:txBody>
      </p:sp>
      <p:sp>
        <p:nvSpPr>
          <p:cNvPr id="9" name="Text 5"/>
          <p:cNvSpPr/>
          <p:nvPr/>
        </p:nvSpPr>
        <p:spPr>
          <a:xfrm>
            <a:off x="1837492" y="3459718"/>
            <a:ext cx="6663452" cy="293846"/>
          </a:xfrm>
          <a:prstGeom prst="rect">
            <a:avLst/>
          </a:prstGeom>
          <a:noFill/>
          <a:ln/>
        </p:spPr>
        <p:txBody>
          <a:bodyPr wrap="none" rtlCol="0" anchor="t"/>
          <a:lstStyle/>
          <a:p>
            <a:pPr algn="l" indent="0" marL="0">
              <a:lnSpc>
                <a:spcPts val="2315"/>
              </a:lnSpc>
              <a:buNone/>
            </a:pPr>
            <a:r>
              <a:rPr lang="en-US" sz="1447" spc="-29" kern="0" dirty="0">
                <a:solidFill>
                  <a:srgbClr val="E0D6DE"/>
                </a:solidFill>
                <a:latin typeface="Fira Sans" pitchFamily="34" charset="0"/>
                <a:ea typeface="Fira Sans" pitchFamily="34" charset="-122"/>
                <a:cs typeface="Fira Sans" pitchFamily="34" charset="-120"/>
              </a:rPr>
              <a:t>The broader field of mimicking human intelligence.</a:t>
            </a:r>
            <a:endParaRPr lang="en-US" sz="1447" dirty="0"/>
          </a:p>
        </p:txBody>
      </p:sp>
      <p:pic>
        <p:nvPicPr>
          <p:cNvPr id="10" name="Image 2" descr="preencoded.png">    </p:cNvPr>
          <p:cNvPicPr>
            <a:picLocks noChangeAspect="1"/>
          </p:cNvPicPr>
          <p:nvPr/>
        </p:nvPicPr>
        <p:blipFill>
          <a:blip r:embed="rId3"/>
          <a:stretch>
            <a:fillRect/>
          </a:stretch>
        </p:blipFill>
        <p:spPr>
          <a:xfrm>
            <a:off x="643057" y="4348758"/>
            <a:ext cx="918805" cy="1470065"/>
          </a:xfrm>
          <a:prstGeom prst="rect">
            <a:avLst/>
          </a:prstGeom>
        </p:spPr>
      </p:pic>
      <p:sp>
        <p:nvSpPr>
          <p:cNvPr id="11" name="Text 6"/>
          <p:cNvSpPr/>
          <p:nvPr/>
        </p:nvSpPr>
        <p:spPr>
          <a:xfrm>
            <a:off x="1837492" y="4532471"/>
            <a:ext cx="2296954" cy="287060"/>
          </a:xfrm>
          <a:prstGeom prst="rect">
            <a:avLst/>
          </a:prstGeom>
          <a:noFill/>
          <a:ln/>
        </p:spPr>
        <p:txBody>
          <a:bodyPr wrap="none" rtlCol="0" anchor="t"/>
          <a:lstStyle/>
          <a:p>
            <a:pPr algn="l" indent="0" marL="0">
              <a:lnSpc>
                <a:spcPts val="2261"/>
              </a:lnSpc>
              <a:buNone/>
            </a:pPr>
            <a:r>
              <a:rPr lang="en-US" sz="1809" spc="-18" kern="0" dirty="0">
                <a:solidFill>
                  <a:srgbClr val="E0D6DE"/>
                </a:solidFill>
                <a:latin typeface="Anton" pitchFamily="34" charset="0"/>
                <a:ea typeface="Anton" pitchFamily="34" charset="-122"/>
                <a:cs typeface="Anton" pitchFamily="34" charset="-120"/>
              </a:rPr>
              <a:t>ML</a:t>
            </a:r>
            <a:endParaRPr lang="en-US" sz="1809" dirty="0"/>
          </a:p>
        </p:txBody>
      </p:sp>
      <p:sp>
        <p:nvSpPr>
          <p:cNvPr id="12" name="Text 7"/>
          <p:cNvSpPr/>
          <p:nvPr/>
        </p:nvSpPr>
        <p:spPr>
          <a:xfrm>
            <a:off x="1837492" y="4929783"/>
            <a:ext cx="6663452" cy="293846"/>
          </a:xfrm>
          <a:prstGeom prst="rect">
            <a:avLst/>
          </a:prstGeom>
          <a:noFill/>
          <a:ln/>
        </p:spPr>
        <p:txBody>
          <a:bodyPr wrap="none" rtlCol="0" anchor="t"/>
          <a:lstStyle/>
          <a:p>
            <a:pPr algn="l" indent="0" marL="0">
              <a:lnSpc>
                <a:spcPts val="2315"/>
              </a:lnSpc>
              <a:buNone/>
            </a:pPr>
            <a:r>
              <a:rPr lang="en-US" sz="1447" spc="-29" kern="0" dirty="0">
                <a:solidFill>
                  <a:srgbClr val="E0D6DE"/>
                </a:solidFill>
                <a:latin typeface="Fira Sans" pitchFamily="34" charset="0"/>
                <a:ea typeface="Fira Sans" pitchFamily="34" charset="-122"/>
                <a:cs typeface="Fira Sans" pitchFamily="34" charset="-120"/>
              </a:rPr>
              <a:t>A subset of AI focused on learning from data.</a:t>
            </a:r>
            <a:endParaRPr lang="en-US" sz="1447" dirty="0"/>
          </a:p>
        </p:txBody>
      </p:sp>
      <p:pic>
        <p:nvPicPr>
          <p:cNvPr id="13" name="Image 3" descr="preencoded.png">    </p:cNvPr>
          <p:cNvPicPr>
            <a:picLocks noChangeAspect="1"/>
          </p:cNvPicPr>
          <p:nvPr/>
        </p:nvPicPr>
        <p:blipFill>
          <a:blip r:embed="rId4"/>
          <a:stretch>
            <a:fillRect/>
          </a:stretch>
        </p:blipFill>
        <p:spPr>
          <a:xfrm>
            <a:off x="643057" y="5818823"/>
            <a:ext cx="918805" cy="1470065"/>
          </a:xfrm>
          <a:prstGeom prst="rect">
            <a:avLst/>
          </a:prstGeom>
        </p:spPr>
      </p:pic>
      <p:sp>
        <p:nvSpPr>
          <p:cNvPr id="14" name="Text 8"/>
          <p:cNvSpPr/>
          <p:nvPr/>
        </p:nvSpPr>
        <p:spPr>
          <a:xfrm>
            <a:off x="1837492" y="6002536"/>
            <a:ext cx="2296954" cy="287060"/>
          </a:xfrm>
          <a:prstGeom prst="rect">
            <a:avLst/>
          </a:prstGeom>
          <a:noFill/>
          <a:ln/>
        </p:spPr>
        <p:txBody>
          <a:bodyPr wrap="none" rtlCol="0" anchor="t"/>
          <a:lstStyle/>
          <a:p>
            <a:pPr algn="l" indent="0" marL="0">
              <a:lnSpc>
                <a:spcPts val="2261"/>
              </a:lnSpc>
              <a:buNone/>
            </a:pPr>
            <a:r>
              <a:rPr lang="en-US" sz="1809" spc="-18" kern="0" dirty="0">
                <a:solidFill>
                  <a:srgbClr val="E0D6DE"/>
                </a:solidFill>
                <a:latin typeface="Anton" pitchFamily="34" charset="0"/>
                <a:ea typeface="Anton" pitchFamily="34" charset="-122"/>
                <a:cs typeface="Anton" pitchFamily="34" charset="-120"/>
              </a:rPr>
              <a:t>DL</a:t>
            </a:r>
            <a:endParaRPr lang="en-US" sz="1809" dirty="0"/>
          </a:p>
        </p:txBody>
      </p:sp>
      <p:sp>
        <p:nvSpPr>
          <p:cNvPr id="15" name="Text 9"/>
          <p:cNvSpPr/>
          <p:nvPr/>
        </p:nvSpPr>
        <p:spPr>
          <a:xfrm>
            <a:off x="1837492" y="6399848"/>
            <a:ext cx="6663452" cy="293846"/>
          </a:xfrm>
          <a:prstGeom prst="rect">
            <a:avLst/>
          </a:prstGeom>
          <a:noFill/>
          <a:ln/>
        </p:spPr>
        <p:txBody>
          <a:bodyPr wrap="none" rtlCol="0" anchor="t"/>
          <a:lstStyle/>
          <a:p>
            <a:pPr algn="l" indent="0" marL="0">
              <a:lnSpc>
                <a:spcPts val="2315"/>
              </a:lnSpc>
              <a:buNone/>
            </a:pPr>
            <a:r>
              <a:rPr lang="en-US" sz="1447" spc="-29" kern="0" dirty="0">
                <a:solidFill>
                  <a:srgbClr val="E0D6DE"/>
                </a:solidFill>
                <a:latin typeface="Fira Sans" pitchFamily="34" charset="0"/>
                <a:ea typeface="Fira Sans" pitchFamily="34" charset="-122"/>
                <a:cs typeface="Fira Sans" pitchFamily="34" charset="-120"/>
              </a:rPr>
              <a:t>A subset of ML utilizing deep neural networks.</a:t>
            </a:r>
            <a:endParaRPr lang="en-US" sz="1447"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2024-07-27T17:45:56Z</dcterms:created>
  <dcterms:modified xsi:type="dcterms:W3CDTF">2024-07-27T17:45:56Z</dcterms:modified>
</cp:coreProperties>
</file>